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8" r:id="rId3"/>
    <p:sldId id="316" r:id="rId4"/>
    <p:sldId id="317" r:id="rId5"/>
    <p:sldId id="318" r:id="rId6"/>
    <p:sldId id="319" r:id="rId7"/>
    <p:sldId id="320" r:id="rId8"/>
    <p:sldId id="321" r:id="rId9"/>
    <p:sldId id="322" r:id="rId10"/>
    <p:sldId id="323" r:id="rId11"/>
    <p:sldId id="324" r:id="rId12"/>
    <p:sldId id="325" r:id="rId13"/>
    <p:sldId id="274" r:id="rId14"/>
    <p:sldId id="260" r:id="rId15"/>
    <p:sldId id="326" r:id="rId16"/>
    <p:sldId id="330" r:id="rId17"/>
    <p:sldId id="329" r:id="rId18"/>
    <p:sldId id="314" r:id="rId19"/>
    <p:sldId id="276" r:id="rId20"/>
    <p:sldId id="277" r:id="rId21"/>
    <p:sldId id="278" r:id="rId22"/>
    <p:sldId id="279" r:id="rId23"/>
    <p:sldId id="281" r:id="rId24"/>
    <p:sldId id="280" r:id="rId25"/>
    <p:sldId id="282" r:id="rId26"/>
    <p:sldId id="327" r:id="rId27"/>
    <p:sldId id="283" r:id="rId28"/>
    <p:sldId id="328" r:id="rId29"/>
    <p:sldId id="285" r:id="rId30"/>
    <p:sldId id="312" r:id="rId31"/>
    <p:sldId id="286" r:id="rId32"/>
    <p:sldId id="287" r:id="rId33"/>
    <p:sldId id="288" r:id="rId34"/>
    <p:sldId id="289" r:id="rId35"/>
    <p:sldId id="290" r:id="rId36"/>
    <p:sldId id="291" r:id="rId37"/>
    <p:sldId id="292" r:id="rId38"/>
    <p:sldId id="293" r:id="rId39"/>
    <p:sldId id="309" r:id="rId40"/>
    <p:sldId id="331" r:id="rId41"/>
    <p:sldId id="284" r:id="rId42"/>
    <p:sldId id="297" r:id="rId43"/>
    <p:sldId id="333" r:id="rId44"/>
    <p:sldId id="295" r:id="rId45"/>
    <p:sldId id="296" r:id="rId46"/>
    <p:sldId id="298" r:id="rId47"/>
    <p:sldId id="332" r:id="rId48"/>
    <p:sldId id="299" r:id="rId49"/>
    <p:sldId id="300" r:id="rId50"/>
    <p:sldId id="301" r:id="rId51"/>
    <p:sldId id="302" r:id="rId52"/>
    <p:sldId id="305" r:id="rId53"/>
    <p:sldId id="304" r:id="rId54"/>
    <p:sldId id="310" r:id="rId55"/>
    <p:sldId id="306" r:id="rId56"/>
    <p:sldId id="307" r:id="rId57"/>
    <p:sldId id="303" r:id="rId58"/>
    <p:sldId id="308" r:id="rId59"/>
    <p:sldId id="313" r:id="rId60"/>
    <p:sldId id="259" r:id="rId61"/>
    <p:sldId id="275" r:id="rId62"/>
    <p:sldId id="261"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i Xiao"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41" autoAdjust="0"/>
  </p:normalViewPr>
  <p:slideViewPr>
    <p:cSldViewPr snapToGrid="0" snapToObjects="1">
      <p:cViewPr varScale="1">
        <p:scale>
          <a:sx n="72" d="100"/>
          <a:sy n="72" d="100"/>
        </p:scale>
        <p:origin x="-117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 Id="rId2"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CCECB0-56CB-D84A-9B0B-9C23BC5818E3}" type="datetimeFigureOut">
              <a:rPr lang="en-US" smtClean="0"/>
              <a:t>10/4/17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2B5C81-E3C4-D949-8E1F-369791323288}" type="slidenum">
              <a:rPr lang="en-US" smtClean="0"/>
              <a:t>‹#›</a:t>
            </a:fld>
            <a:endParaRPr lang="en-US"/>
          </a:p>
        </p:txBody>
      </p:sp>
    </p:spTree>
    <p:extLst>
      <p:ext uri="{BB962C8B-B14F-4D97-AF65-F5344CB8AC3E}">
        <p14:creationId xmlns:p14="http://schemas.microsoft.com/office/powerpoint/2010/main" val="25974146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2</a:t>
            </a:fld>
            <a:endParaRPr lang="en-US"/>
          </a:p>
        </p:txBody>
      </p:sp>
    </p:spTree>
    <p:extLst>
      <p:ext uri="{BB962C8B-B14F-4D97-AF65-F5344CB8AC3E}">
        <p14:creationId xmlns:p14="http://schemas.microsoft.com/office/powerpoint/2010/main" val="2375796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56</a:t>
            </a:fld>
            <a:endParaRPr lang="en-US"/>
          </a:p>
        </p:txBody>
      </p:sp>
    </p:spTree>
    <p:extLst>
      <p:ext uri="{BB962C8B-B14F-4D97-AF65-F5344CB8AC3E}">
        <p14:creationId xmlns:p14="http://schemas.microsoft.com/office/powerpoint/2010/main" val="2755912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13</a:t>
            </a:fld>
            <a:endParaRPr lang="en-US"/>
          </a:p>
        </p:txBody>
      </p:sp>
    </p:spTree>
    <p:extLst>
      <p:ext uri="{BB962C8B-B14F-4D97-AF65-F5344CB8AC3E}">
        <p14:creationId xmlns:p14="http://schemas.microsoft.com/office/powerpoint/2010/main" val="118435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shows 2 images with their Fourier Transforms directly underneath. The images are a pure horizontal cosine of 8 cycles and a pure vertical cosine of 32 cycles. Notice that the FT for each just has a single component, represented by 2 bright spots symmetrically placed about the center of the FT image. The center of the image is the origin of the frequency coordinate system. The u-axis runs left to right through the center and represents the horizontal component of frequency. The v-axis runs bottom to top through the center and represents the vertical component of frequency. In both cases there is a dot at the center that represents the (0,0) frequency term or average value of the image. Images usually have a large average value (like 128) and lots of low frequency information so FT images usually have a bright blob of components near the center. Notice that high frequencies in the vertical direction will cause bright dots away from the center in the vertical direction. And that high frequencies in the horizontal direction will cause bright dots away from the center in the horizontal direction.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92B5C81-E3C4-D949-8E1F-369791323288}" type="slidenum">
              <a:rPr lang="en-US" smtClean="0"/>
              <a:t>14</a:t>
            </a:fld>
            <a:endParaRPr lang="en-US"/>
          </a:p>
        </p:txBody>
      </p:sp>
    </p:spTree>
    <p:extLst>
      <p:ext uri="{BB962C8B-B14F-4D97-AF65-F5344CB8AC3E}">
        <p14:creationId xmlns:p14="http://schemas.microsoft.com/office/powerpoint/2010/main" val="396830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Here are 2 images of more general Fourier components. They are images of 2D cosines with both horizontal and vertical components. The one on the left has 4 cycles horizontally and 16 cycles vertically. The one on the right has 32 cycles horizontally and 2 cycles vertically. (Note: You see a gray band when the function goes through gray = 128 which happens twice/cycle.) You may begin to notice there is a lot of symmetry. For all REAL (as opposed to IMAGINARY or COMPLEX) images, the FT is symmetrical about the origin so the 1st and 3rd quadrants are the same and the 2nd and 4th quadrants are the same. If the image is symmetrical about the x-axis (as the cosine images are) 4-fold symmetry results.</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F(</a:t>
            </a:r>
            <a:r>
              <a:rPr lang="en-US" sz="1200" kern="1200" dirty="0" err="1" smtClean="0">
                <a:solidFill>
                  <a:schemeClr val="tx1"/>
                </a:solidFill>
                <a:effectLst/>
                <a:latin typeface="+mn-lt"/>
                <a:ea typeface="+mn-ea"/>
                <a:cs typeface="+mn-cs"/>
              </a:rPr>
              <a:t>u,v</a:t>
            </a:r>
            <a:r>
              <a:rPr lang="en-US" sz="1200" kern="1200" dirty="0" smtClean="0">
                <a:solidFill>
                  <a:schemeClr val="tx1"/>
                </a:solidFill>
                <a:effectLst/>
                <a:latin typeface="+mn-lt"/>
                <a:ea typeface="+mn-ea"/>
                <a:cs typeface="+mn-cs"/>
              </a:rPr>
              <a:t>) = SUM{ f(</a:t>
            </a:r>
            <a:r>
              <a:rPr lang="en-US" sz="1200" kern="1200" dirty="0" err="1" smtClean="0">
                <a:solidFill>
                  <a:schemeClr val="tx1"/>
                </a:solidFill>
                <a:effectLst/>
                <a:latin typeface="+mn-lt"/>
                <a:ea typeface="+mn-ea"/>
                <a:cs typeface="+mn-cs"/>
              </a:rPr>
              <a:t>x,y</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exp</a:t>
            </a:r>
            <a:r>
              <a:rPr lang="en-US" sz="1200" kern="1200" dirty="0" smtClean="0">
                <a:solidFill>
                  <a:schemeClr val="tx1"/>
                </a:solidFill>
                <a:effectLst/>
                <a:latin typeface="+mn-lt"/>
                <a:ea typeface="+mn-ea"/>
                <a:cs typeface="+mn-cs"/>
              </a:rPr>
              <a:t>(-j*2*pi*(u*</a:t>
            </a:r>
            <a:r>
              <a:rPr lang="en-US" sz="1200" kern="1200" dirty="0" err="1" smtClean="0">
                <a:solidFill>
                  <a:schemeClr val="tx1"/>
                </a:solidFill>
                <a:effectLst/>
                <a:latin typeface="+mn-lt"/>
                <a:ea typeface="+mn-ea"/>
                <a:cs typeface="+mn-cs"/>
              </a:rPr>
              <a:t>x+v</a:t>
            </a:r>
            <a:r>
              <a:rPr lang="en-US" sz="1200" kern="1200" dirty="0" smtClean="0">
                <a:solidFill>
                  <a:schemeClr val="tx1"/>
                </a:solidFill>
                <a:effectLst/>
                <a:latin typeface="+mn-lt"/>
                <a:ea typeface="+mn-ea"/>
                <a:cs typeface="+mn-cs"/>
              </a:rPr>
              <a:t>*y)/N) }     and 	f(</a:t>
            </a:r>
            <a:r>
              <a:rPr lang="en-US" sz="1200" kern="1200" dirty="0" err="1" smtClean="0">
                <a:solidFill>
                  <a:schemeClr val="tx1"/>
                </a:solidFill>
                <a:effectLst/>
                <a:latin typeface="+mn-lt"/>
                <a:ea typeface="+mn-ea"/>
                <a:cs typeface="+mn-cs"/>
              </a:rPr>
              <a:t>x,y</a:t>
            </a:r>
            <a:r>
              <a:rPr lang="en-US" sz="1200" kern="1200" dirty="0" smtClean="0">
                <a:solidFill>
                  <a:schemeClr val="tx1"/>
                </a:solidFill>
                <a:effectLst/>
                <a:latin typeface="+mn-lt"/>
                <a:ea typeface="+mn-ea"/>
                <a:cs typeface="+mn-cs"/>
              </a:rPr>
              <a:t>) = SUM{ F(</a:t>
            </a:r>
            <a:r>
              <a:rPr lang="en-US" sz="1200" kern="1200" dirty="0" err="1" smtClean="0">
                <a:solidFill>
                  <a:schemeClr val="tx1"/>
                </a:solidFill>
                <a:effectLst/>
                <a:latin typeface="+mn-lt"/>
                <a:ea typeface="+mn-ea"/>
                <a:cs typeface="+mn-cs"/>
              </a:rPr>
              <a:t>u,v</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exp</a:t>
            </a:r>
            <a:r>
              <a:rPr lang="en-US" sz="1200" kern="1200" dirty="0" smtClean="0">
                <a:solidFill>
                  <a:schemeClr val="tx1"/>
                </a:solidFill>
                <a:effectLst/>
                <a:latin typeface="+mn-lt"/>
                <a:ea typeface="+mn-ea"/>
                <a:cs typeface="+mn-cs"/>
              </a:rPr>
              <a:t>(+j*2*pi*(u*</a:t>
            </a:r>
            <a:r>
              <a:rPr lang="en-US" sz="1200" kern="1200" dirty="0" err="1" smtClean="0">
                <a:solidFill>
                  <a:schemeClr val="tx1"/>
                </a:solidFill>
                <a:effectLst/>
                <a:latin typeface="+mn-lt"/>
                <a:ea typeface="+mn-ea"/>
                <a:cs typeface="+mn-cs"/>
              </a:rPr>
              <a:t>x+v</a:t>
            </a:r>
            <a:r>
              <a:rPr lang="en-US" sz="1200" kern="1200" dirty="0" smtClean="0">
                <a:solidFill>
                  <a:schemeClr val="tx1"/>
                </a:solidFill>
                <a:effectLst/>
                <a:latin typeface="+mn-lt"/>
                <a:ea typeface="+mn-ea"/>
                <a:cs typeface="+mn-cs"/>
              </a:rPr>
              <a:t>*y)/N) }      where u = 0,1,2,...,N-1 and v = 0,1,2,...,N-1 	  x = 0,1,2,...,N-1 and y = 0,1,2,...,N-1 	  j = SQRT( -1 ) 	  and SUM means double summation  over proper 	  </a:t>
            </a:r>
            <a:r>
              <a:rPr lang="en-US" sz="1200" kern="1200" dirty="0" err="1" smtClean="0">
                <a:solidFill>
                  <a:schemeClr val="tx1"/>
                </a:solidFill>
                <a:effectLst/>
                <a:latin typeface="+mn-lt"/>
                <a:ea typeface="+mn-ea"/>
                <a:cs typeface="+mn-cs"/>
              </a:rPr>
              <a:t>x,y</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u,v</a:t>
            </a:r>
            <a:r>
              <a:rPr lang="en-US" sz="1200" kern="1200" dirty="0" smtClean="0">
                <a:solidFill>
                  <a:schemeClr val="tx1"/>
                </a:solidFill>
                <a:effectLst/>
                <a:latin typeface="+mn-lt"/>
                <a:ea typeface="+mn-ea"/>
                <a:cs typeface="+mn-cs"/>
              </a:rPr>
              <a:t> ranges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15</a:t>
            </a:fld>
            <a:endParaRPr lang="en-US"/>
          </a:p>
        </p:txBody>
      </p:sp>
    </p:spTree>
    <p:extLst>
      <p:ext uri="{BB962C8B-B14F-4D97-AF65-F5344CB8AC3E}">
        <p14:creationId xmlns:p14="http://schemas.microsoft.com/office/powerpoint/2010/main" val="102849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magnitude.</a:t>
            </a:r>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28</a:t>
            </a:fld>
            <a:endParaRPr lang="en-US"/>
          </a:p>
        </p:txBody>
      </p:sp>
    </p:spTree>
    <p:extLst>
      <p:ext uri="{BB962C8B-B14F-4D97-AF65-F5344CB8AC3E}">
        <p14:creationId xmlns:p14="http://schemas.microsoft.com/office/powerpoint/2010/main" val="312785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39</a:t>
            </a:fld>
            <a:endParaRPr lang="en-US"/>
          </a:p>
        </p:txBody>
      </p:sp>
    </p:spTree>
    <p:extLst>
      <p:ext uri="{BB962C8B-B14F-4D97-AF65-F5344CB8AC3E}">
        <p14:creationId xmlns:p14="http://schemas.microsoft.com/office/powerpoint/2010/main" val="363447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40</a:t>
            </a:fld>
            <a:endParaRPr lang="en-US"/>
          </a:p>
        </p:txBody>
      </p:sp>
    </p:spTree>
    <p:extLst>
      <p:ext uri="{BB962C8B-B14F-4D97-AF65-F5344CB8AC3E}">
        <p14:creationId xmlns:p14="http://schemas.microsoft.com/office/powerpoint/2010/main" val="363447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48</a:t>
            </a:fld>
            <a:endParaRPr lang="en-US"/>
          </a:p>
        </p:txBody>
      </p:sp>
    </p:spTree>
    <p:extLst>
      <p:ext uri="{BB962C8B-B14F-4D97-AF65-F5344CB8AC3E}">
        <p14:creationId xmlns:p14="http://schemas.microsoft.com/office/powerpoint/2010/main" val="3953534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B5C81-E3C4-D949-8E1F-369791323288}" type="slidenum">
              <a:rPr lang="en-US" smtClean="0"/>
              <a:t>53</a:t>
            </a:fld>
            <a:endParaRPr lang="en-US"/>
          </a:p>
        </p:txBody>
      </p:sp>
    </p:spTree>
    <p:extLst>
      <p:ext uri="{BB962C8B-B14F-4D97-AF65-F5344CB8AC3E}">
        <p14:creationId xmlns:p14="http://schemas.microsoft.com/office/powerpoint/2010/main" val="202317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758854-448C-E748-8651-6AF1315D6712}"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2874804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758854-448C-E748-8651-6AF1315D6712}"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387309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758854-448C-E748-8651-6AF1315D6712}"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1438304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758854-448C-E748-8651-6AF1315D6712}"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359151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758854-448C-E748-8651-6AF1315D6712}"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330927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758854-448C-E748-8651-6AF1315D6712}" type="datetimeFigureOut">
              <a:rPr lang="en-US" smtClean="0"/>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2356363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758854-448C-E748-8651-6AF1315D6712}" type="datetimeFigureOut">
              <a:rPr lang="en-US" smtClean="0"/>
              <a:t>10/4/17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1127461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758854-448C-E748-8651-6AF1315D6712}" type="datetimeFigureOut">
              <a:rPr lang="en-US" smtClean="0"/>
              <a:t>10/4/17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199582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58854-448C-E748-8651-6AF1315D6712}" type="datetimeFigureOut">
              <a:rPr lang="en-US" smtClean="0"/>
              <a:t>10/4/17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225825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758854-448C-E748-8651-6AF1315D6712}" type="datetimeFigureOut">
              <a:rPr lang="en-US" smtClean="0"/>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272662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758854-448C-E748-8651-6AF1315D6712}" type="datetimeFigureOut">
              <a:rPr lang="en-US" smtClean="0"/>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3CF3A-F246-D245-B51A-1A9C526E43E6}" type="slidenum">
              <a:rPr lang="en-US" smtClean="0"/>
              <a:t>‹#›</a:t>
            </a:fld>
            <a:endParaRPr lang="en-US"/>
          </a:p>
        </p:txBody>
      </p:sp>
    </p:spTree>
    <p:extLst>
      <p:ext uri="{BB962C8B-B14F-4D97-AF65-F5344CB8AC3E}">
        <p14:creationId xmlns:p14="http://schemas.microsoft.com/office/powerpoint/2010/main" val="19588994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58854-448C-E748-8651-6AF1315D6712}" type="datetimeFigureOut">
              <a:rPr lang="en-US" smtClean="0"/>
              <a:t>10/4/17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A3CF3A-F246-D245-B51A-1A9C526E43E6}" type="slidenum">
              <a:rPr lang="en-US" smtClean="0"/>
              <a:t>‹#›</a:t>
            </a:fld>
            <a:endParaRPr lang="en-US"/>
          </a:p>
        </p:txBody>
      </p:sp>
    </p:spTree>
    <p:extLst>
      <p:ext uri="{BB962C8B-B14F-4D97-AF65-F5344CB8AC3E}">
        <p14:creationId xmlns:p14="http://schemas.microsoft.com/office/powerpoint/2010/main" val="2019029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hyperlink" Target="http://www.cs.unm.edu/~brayer/vision/fourier.htm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www.cs.unm.edu/~brayer/vision/fourier.html" TargetMode="External"/><Relationship Id="rId4" Type="http://schemas.openxmlformats.org/officeDocument/2006/relationships/hyperlink" Target="fft%20with%20Python"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oleObject" Target="../embeddings/oleObject3.bin"/><Relationship Id="rId5"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49.wmf"/><Relationship Id="rId5" Type="http://schemas.openxmlformats.org/officeDocument/2006/relationships/oleObject" Target="../embeddings/oleObject5.bin"/><Relationship Id="rId6" Type="http://schemas.openxmlformats.org/officeDocument/2006/relationships/image" Target="../media/image50.wmf"/><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scipy.org/doc/numpy-1.13.0/reference/generated/numpy.pad.html" TargetMode="External"/><Relationship Id="rId3" Type="http://schemas.openxmlformats.org/officeDocument/2006/relationships/hyperlink" Target="http://www.cs.uregina.ca/Links/class-info/425/Lab5/index.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oleObject" Target="../embeddings/oleObject1.bin"/><Relationship Id="rId5" Type="http://schemas.openxmlformats.org/officeDocument/2006/relationships/image" Target="../media/image14.wmf"/><Relationship Id="rId6" Type="http://schemas.openxmlformats.org/officeDocument/2006/relationships/image" Target="../media/image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CSC589 Introduction to Computer Vision</a:t>
            </a:r>
            <a:br>
              <a:rPr lang="en-US" dirty="0" smtClean="0"/>
            </a:br>
            <a:r>
              <a:rPr lang="en-US" dirty="0" smtClean="0"/>
              <a:t>Lecture 8</a:t>
            </a:r>
            <a:endParaRPr lang="en-US" dirty="0"/>
          </a:p>
        </p:txBody>
      </p:sp>
      <p:sp>
        <p:nvSpPr>
          <p:cNvPr id="3" name="Subtitle 2"/>
          <p:cNvSpPr>
            <a:spLocks noGrp="1"/>
          </p:cNvSpPr>
          <p:nvPr>
            <p:ph type="subTitle" idx="1"/>
          </p:nvPr>
        </p:nvSpPr>
        <p:spPr>
          <a:xfrm>
            <a:off x="997857" y="3886200"/>
            <a:ext cx="7112000" cy="1752600"/>
          </a:xfrm>
        </p:spPr>
        <p:txBody>
          <a:bodyPr/>
          <a:lstStyle/>
          <a:p>
            <a:r>
              <a:rPr lang="en-US" dirty="0" smtClean="0"/>
              <a:t>Applications of Fourier Transform, Sampling</a:t>
            </a:r>
          </a:p>
          <a:p>
            <a:r>
              <a:rPr lang="en-US" dirty="0" smtClean="0"/>
              <a:t>Bei Xiao</a:t>
            </a:r>
            <a:endParaRPr lang="en-US" dirty="0"/>
          </a:p>
        </p:txBody>
      </p:sp>
    </p:spTree>
    <p:extLst>
      <p:ext uri="{BB962C8B-B14F-4D97-AF65-F5344CB8AC3E}">
        <p14:creationId xmlns:p14="http://schemas.microsoft.com/office/powerpoint/2010/main" val="6861440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Transform</a:t>
            </a:r>
            <a:endParaRPr lang="en-US" dirty="0"/>
          </a:p>
        </p:txBody>
      </p:sp>
      <p:sp>
        <p:nvSpPr>
          <p:cNvPr id="3" name="Content Placeholder 2"/>
          <p:cNvSpPr>
            <a:spLocks noGrp="1"/>
          </p:cNvSpPr>
          <p:nvPr>
            <p:ph idx="1"/>
          </p:nvPr>
        </p:nvSpPr>
        <p:spPr/>
        <p:txBody>
          <a:bodyPr/>
          <a:lstStyle/>
          <a:p>
            <a:r>
              <a:rPr lang="en-US" sz="2400" dirty="0" smtClean="0"/>
              <a:t>Fourier Transform</a:t>
            </a:r>
          </a:p>
          <a:p>
            <a:endParaRPr lang="en-US" dirty="0"/>
          </a:p>
          <a:p>
            <a:endParaRPr lang="en-US" dirty="0" smtClean="0"/>
          </a:p>
          <a:p>
            <a:endParaRPr lang="en-US" dirty="0"/>
          </a:p>
          <a:p>
            <a:endParaRPr lang="en-US" dirty="0" smtClean="0"/>
          </a:p>
          <a:p>
            <a:pPr marL="0" indent="0">
              <a:buNone/>
            </a:pPr>
            <a:r>
              <a:rPr lang="en-US" dirty="0" smtClean="0"/>
              <a:t> </a:t>
            </a:r>
            <a:endParaRPr lang="en-US" dirty="0"/>
          </a:p>
        </p:txBody>
      </p:sp>
      <p:pic>
        <p:nvPicPr>
          <p:cNvPr id="4" name="Picture 3" descr="Screen Shot 2015-02-04 at 9.57.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34" y="2518431"/>
            <a:ext cx="4310837" cy="1137886"/>
          </a:xfrm>
          <a:prstGeom prst="rect">
            <a:avLst/>
          </a:prstGeom>
        </p:spPr>
      </p:pic>
      <p:pic>
        <p:nvPicPr>
          <p:cNvPr id="6" name="Picture 5" descr="Screen Shot 2015-02-04 at 9.59.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679" y="2518431"/>
            <a:ext cx="3769121" cy="862344"/>
          </a:xfrm>
          <a:prstGeom prst="rect">
            <a:avLst/>
          </a:prstGeom>
        </p:spPr>
      </p:pic>
      <p:sp>
        <p:nvSpPr>
          <p:cNvPr id="7" name="TextBox 6"/>
          <p:cNvSpPr txBox="1"/>
          <p:nvPr/>
        </p:nvSpPr>
        <p:spPr>
          <a:xfrm>
            <a:off x="5014871" y="1561616"/>
            <a:ext cx="3181539" cy="830997"/>
          </a:xfrm>
          <a:prstGeom prst="rect">
            <a:avLst/>
          </a:prstGeom>
          <a:noFill/>
        </p:spPr>
        <p:txBody>
          <a:bodyPr wrap="square" rtlCol="0">
            <a:spAutoFit/>
          </a:bodyPr>
          <a:lstStyle/>
          <a:p>
            <a:r>
              <a:rPr lang="en-US" sz="2400" dirty="0" smtClean="0"/>
              <a:t>Inverse Fourier transform</a:t>
            </a:r>
            <a:endParaRPr lang="en-US" sz="2400" dirty="0"/>
          </a:p>
        </p:txBody>
      </p:sp>
      <p:sp>
        <p:nvSpPr>
          <p:cNvPr id="8" name="TextBox 7"/>
          <p:cNvSpPr txBox="1"/>
          <p:nvPr/>
        </p:nvSpPr>
        <p:spPr>
          <a:xfrm>
            <a:off x="704034" y="3637073"/>
            <a:ext cx="3663537" cy="461665"/>
          </a:xfrm>
          <a:prstGeom prst="rect">
            <a:avLst/>
          </a:prstGeom>
          <a:noFill/>
        </p:spPr>
        <p:txBody>
          <a:bodyPr wrap="square" rtlCol="0">
            <a:spAutoFit/>
          </a:bodyPr>
          <a:lstStyle/>
          <a:p>
            <a:pPr algn="ctr"/>
            <a:r>
              <a:rPr lang="en-US" sz="2400" dirty="0" smtClean="0"/>
              <a:t>Time f(t) </a:t>
            </a:r>
            <a:endParaRPr lang="en-US" sz="2400" dirty="0"/>
          </a:p>
        </p:txBody>
      </p:sp>
      <p:sp>
        <p:nvSpPr>
          <p:cNvPr id="9" name="TextBox 8"/>
          <p:cNvSpPr txBox="1"/>
          <p:nvPr/>
        </p:nvSpPr>
        <p:spPr>
          <a:xfrm>
            <a:off x="4725275" y="3616279"/>
            <a:ext cx="3663537" cy="461665"/>
          </a:xfrm>
          <a:prstGeom prst="rect">
            <a:avLst/>
          </a:prstGeom>
          <a:noFill/>
        </p:spPr>
        <p:txBody>
          <a:bodyPr wrap="square" rtlCol="0">
            <a:spAutoFit/>
          </a:bodyPr>
          <a:lstStyle/>
          <a:p>
            <a:pPr algn="ctr"/>
            <a:r>
              <a:rPr lang="en-US" sz="2400" dirty="0" smtClean="0"/>
              <a:t>Frequency f(w)</a:t>
            </a:r>
            <a:endParaRPr lang="en-US" sz="2400" dirty="0"/>
          </a:p>
        </p:txBody>
      </p:sp>
      <p:sp>
        <p:nvSpPr>
          <p:cNvPr id="17" name="Left-Right Arrow 16"/>
          <p:cNvSpPr/>
          <p:nvPr/>
        </p:nvSpPr>
        <p:spPr>
          <a:xfrm>
            <a:off x="4117444" y="3714047"/>
            <a:ext cx="877195" cy="2676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85058" y="4656992"/>
            <a:ext cx="7801742" cy="1815882"/>
          </a:xfrm>
          <a:prstGeom prst="rect">
            <a:avLst/>
          </a:prstGeom>
          <a:noFill/>
        </p:spPr>
        <p:txBody>
          <a:bodyPr wrap="square" rtlCol="0">
            <a:spAutoFit/>
          </a:bodyPr>
          <a:lstStyle/>
          <a:p>
            <a:r>
              <a:rPr lang="en-US" sz="2800" dirty="0" smtClean="0"/>
              <a:t>What is transformation? It is a mapping between two domains </a:t>
            </a:r>
          </a:p>
          <a:p>
            <a:endParaRPr lang="en-US" sz="2800" dirty="0"/>
          </a:p>
          <a:p>
            <a:endParaRPr lang="en-US" sz="2800" dirty="0"/>
          </a:p>
        </p:txBody>
      </p:sp>
    </p:spTree>
    <p:extLst>
      <p:ext uri="{BB962C8B-B14F-4D97-AF65-F5344CB8AC3E}">
        <p14:creationId xmlns:p14="http://schemas.microsoft.com/office/powerpoint/2010/main" val="1580714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Transform</a:t>
            </a:r>
            <a:endParaRPr lang="en-US" dirty="0"/>
          </a:p>
        </p:txBody>
      </p:sp>
      <p:pic>
        <p:nvPicPr>
          <p:cNvPr id="10" name="Picture 9" descr="Screen Shot 2015-02-05 at 9.01.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258"/>
            <a:ext cx="9144000" cy="5617474"/>
          </a:xfrm>
          <a:prstGeom prst="rect">
            <a:avLst/>
          </a:prstGeom>
        </p:spPr>
      </p:pic>
      <p:sp>
        <p:nvSpPr>
          <p:cNvPr id="11" name="TextBox 10"/>
          <p:cNvSpPr txBox="1"/>
          <p:nvPr/>
        </p:nvSpPr>
        <p:spPr>
          <a:xfrm>
            <a:off x="6003005" y="4491571"/>
            <a:ext cx="2683795" cy="369332"/>
          </a:xfrm>
          <a:prstGeom prst="rect">
            <a:avLst/>
          </a:prstGeom>
          <a:noFill/>
        </p:spPr>
        <p:txBody>
          <a:bodyPr wrap="square" rtlCol="0">
            <a:spAutoFit/>
          </a:bodyPr>
          <a:lstStyle/>
          <a:p>
            <a:r>
              <a:rPr lang="en-US" dirty="0" smtClean="0"/>
              <a:t>Real part</a:t>
            </a:r>
            <a:endParaRPr lang="en-US" dirty="0"/>
          </a:p>
        </p:txBody>
      </p:sp>
      <p:sp>
        <p:nvSpPr>
          <p:cNvPr id="14" name="TextBox 13"/>
          <p:cNvSpPr txBox="1"/>
          <p:nvPr/>
        </p:nvSpPr>
        <p:spPr>
          <a:xfrm>
            <a:off x="6003005" y="5740866"/>
            <a:ext cx="2683795" cy="369332"/>
          </a:xfrm>
          <a:prstGeom prst="rect">
            <a:avLst/>
          </a:prstGeom>
          <a:noFill/>
        </p:spPr>
        <p:txBody>
          <a:bodyPr wrap="square" rtlCol="0">
            <a:spAutoFit/>
          </a:bodyPr>
          <a:lstStyle/>
          <a:p>
            <a:r>
              <a:rPr lang="en-US" dirty="0" smtClean="0"/>
              <a:t>Imaginary part</a:t>
            </a:r>
            <a:endParaRPr lang="en-US" dirty="0"/>
          </a:p>
        </p:txBody>
      </p:sp>
    </p:spTree>
    <p:extLst>
      <p:ext uri="{BB962C8B-B14F-4D97-AF65-F5344CB8AC3E}">
        <p14:creationId xmlns:p14="http://schemas.microsoft.com/office/powerpoint/2010/main" val="330306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3396"/>
            <a:ext cx="8229600" cy="1143000"/>
          </a:xfrm>
        </p:spPr>
        <p:txBody>
          <a:bodyPr>
            <a:normAutofit fontScale="90000"/>
          </a:bodyPr>
          <a:lstStyle/>
          <a:p>
            <a:r>
              <a:rPr lang="en-US" dirty="0" smtClean="0"/>
              <a:t>Fourier Transform for image processing</a:t>
            </a:r>
            <a:endParaRPr lang="en-US" dirty="0"/>
          </a:p>
        </p:txBody>
      </p:sp>
    </p:spTree>
    <p:extLst>
      <p:ext uri="{BB962C8B-B14F-4D97-AF65-F5344CB8AC3E}">
        <p14:creationId xmlns:p14="http://schemas.microsoft.com/office/powerpoint/2010/main" val="22463936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 Transform</a:t>
            </a:r>
            <a:endParaRPr lang="en-US" dirty="0"/>
          </a:p>
        </p:txBody>
      </p:sp>
      <p:pic>
        <p:nvPicPr>
          <p:cNvPr id="4" name="Content Placeholder 3" descr="Screen Shot 2015-02-08 at 3.47.27 PM.png"/>
          <p:cNvPicPr>
            <a:picLocks noGrp="1" noChangeAspect="1"/>
          </p:cNvPicPr>
          <p:nvPr>
            <p:ph idx="1"/>
          </p:nvPr>
        </p:nvPicPr>
        <p:blipFill>
          <a:blip r:embed="rId3">
            <a:extLst>
              <a:ext uri="{28A0092B-C50C-407E-A947-70E740481C1C}">
                <a14:useLocalDpi xmlns:a14="http://schemas.microsoft.com/office/drawing/2010/main" val="0"/>
              </a:ext>
            </a:extLst>
          </a:blip>
          <a:srcRect t="5296" b="5296"/>
          <a:stretch>
            <a:fillRect/>
          </a:stretch>
        </p:blipFill>
        <p:spPr/>
      </p:pic>
    </p:spTree>
    <p:extLst>
      <p:ext uri="{BB962C8B-B14F-4D97-AF65-F5344CB8AC3E}">
        <p14:creationId xmlns:p14="http://schemas.microsoft.com/office/powerpoint/2010/main" val="12382731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dirty="0">
                <a:latin typeface="Calibri" charset="0"/>
              </a:rPr>
              <a:t>Signals can be composed</a:t>
            </a:r>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04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04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042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042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042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0424" name="TextBox 10"/>
          <p:cNvSpPr txBox="1">
            <a:spLocks noChangeArrowheads="1"/>
          </p:cNvSpPr>
          <p:nvPr/>
        </p:nvSpPr>
        <p:spPr bwMode="auto">
          <a:xfrm>
            <a:off x="3505200" y="3124200"/>
            <a:ext cx="425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a:t>
            </a:r>
          </a:p>
        </p:txBody>
      </p:sp>
      <p:sp>
        <p:nvSpPr>
          <p:cNvPr id="60425" name="TextBox 11"/>
          <p:cNvSpPr txBox="1">
            <a:spLocks noChangeArrowheads="1"/>
          </p:cNvSpPr>
          <p:nvPr/>
        </p:nvSpPr>
        <p:spPr bwMode="auto">
          <a:xfrm>
            <a:off x="5715000" y="3124200"/>
            <a:ext cx="425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a:t>
            </a:r>
          </a:p>
        </p:txBody>
      </p:sp>
      <p:sp>
        <p:nvSpPr>
          <p:cNvPr id="60426" name="TextBox 12"/>
          <p:cNvSpPr txBox="1">
            <a:spLocks noChangeArrowheads="1"/>
          </p:cNvSpPr>
          <p:nvPr/>
        </p:nvSpPr>
        <p:spPr bwMode="auto">
          <a:xfrm>
            <a:off x="3271838" y="6211888"/>
            <a:ext cx="58744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smtClean="0"/>
              <a:t>More</a:t>
            </a:r>
            <a:r>
              <a:rPr lang="en-US" sz="1800" dirty="0"/>
              <a:t>: </a:t>
            </a:r>
            <a:r>
              <a:rPr lang="en-US" sz="1800" dirty="0">
                <a:hlinkClick r:id="rId9"/>
              </a:rPr>
              <a:t>http://www.cs.unm.edu/~brayer/vision/</a:t>
            </a:r>
            <a:r>
              <a:rPr lang="en-US" sz="1800" dirty="0" smtClean="0">
                <a:hlinkClick r:id="rId9"/>
              </a:rPr>
              <a:t>fourier.html</a:t>
            </a:r>
            <a:endParaRPr lang="en-US" sz="1800" dirty="0" smtClean="0"/>
          </a:p>
          <a:p>
            <a:pPr eaLnBrk="1" hangingPunct="1"/>
            <a:endParaRPr lang="en-US" sz="1800" dirty="0"/>
          </a:p>
        </p:txBody>
      </p:sp>
      <p:cxnSp>
        <p:nvCxnSpPr>
          <p:cNvPr id="3" name="Straight Arrow Connector 2"/>
          <p:cNvCxnSpPr>
            <a:stCxn id="4" idx="2"/>
          </p:cNvCxnSpPr>
          <p:nvPr/>
        </p:nvCxnSpPr>
        <p:spPr>
          <a:xfrm>
            <a:off x="1148952" y="2586252"/>
            <a:ext cx="793004" cy="588970"/>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4" name="TextBox 3"/>
          <p:cNvSpPr txBox="1"/>
          <p:nvPr/>
        </p:nvSpPr>
        <p:spPr>
          <a:xfrm>
            <a:off x="355948" y="1662922"/>
            <a:ext cx="1586008" cy="923330"/>
          </a:xfrm>
          <a:prstGeom prst="rect">
            <a:avLst/>
          </a:prstGeom>
          <a:noFill/>
        </p:spPr>
        <p:txBody>
          <a:bodyPr wrap="square" rtlCol="0">
            <a:spAutoFit/>
          </a:bodyPr>
          <a:lstStyle/>
          <a:p>
            <a:r>
              <a:rPr lang="en-US" dirty="0" smtClean="0"/>
              <a:t>8 cosine cycles</a:t>
            </a:r>
          </a:p>
          <a:p>
            <a:r>
              <a:rPr lang="en-US" dirty="0" smtClean="0"/>
              <a:t>Horizontal</a:t>
            </a:r>
            <a:endParaRPr lang="en-US" dirty="0"/>
          </a:p>
          <a:p>
            <a:r>
              <a:rPr lang="en-US" dirty="0" smtClean="0"/>
              <a:t>Cosines</a:t>
            </a:r>
            <a:endParaRPr lang="en-US" dirty="0"/>
          </a:p>
        </p:txBody>
      </p:sp>
      <p:cxnSp>
        <p:nvCxnSpPr>
          <p:cNvPr id="16" name="Straight Arrow Connector 15"/>
          <p:cNvCxnSpPr/>
          <p:nvPr/>
        </p:nvCxnSpPr>
        <p:spPr>
          <a:xfrm flipH="1">
            <a:off x="5715000" y="2133600"/>
            <a:ext cx="324161" cy="810697"/>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17" name="TextBox 16"/>
          <p:cNvSpPr txBox="1"/>
          <p:nvPr/>
        </p:nvSpPr>
        <p:spPr>
          <a:xfrm>
            <a:off x="5410200" y="1732124"/>
            <a:ext cx="1144803" cy="369332"/>
          </a:xfrm>
          <a:prstGeom prst="rect">
            <a:avLst/>
          </a:prstGeom>
          <a:noFill/>
        </p:spPr>
        <p:txBody>
          <a:bodyPr wrap="square" rtlCol="0">
            <a:spAutoFit/>
          </a:bodyPr>
          <a:lstStyle/>
          <a:p>
            <a:r>
              <a:rPr lang="en-US" dirty="0" smtClean="0"/>
              <a:t>32 cycles</a:t>
            </a:r>
            <a:endParaRPr lang="en-US" dirty="0"/>
          </a:p>
        </p:txBody>
      </p:sp>
      <p:cxnSp>
        <p:nvCxnSpPr>
          <p:cNvPr id="18" name="Straight Arrow Connector 17"/>
          <p:cNvCxnSpPr/>
          <p:nvPr/>
        </p:nvCxnSpPr>
        <p:spPr>
          <a:xfrm>
            <a:off x="1961200" y="4782908"/>
            <a:ext cx="1315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1958350" y="3409756"/>
            <a:ext cx="0" cy="13731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148952" y="5327630"/>
            <a:ext cx="4389926" cy="369332"/>
          </a:xfrm>
          <a:prstGeom prst="rect">
            <a:avLst/>
          </a:prstGeom>
          <a:noFill/>
        </p:spPr>
        <p:txBody>
          <a:bodyPr wrap="square" rtlCol="0">
            <a:spAutoFit/>
          </a:bodyPr>
          <a:lstStyle/>
          <a:p>
            <a:r>
              <a:rPr lang="en-US" dirty="0" smtClean="0"/>
              <a:t>Dot at the center: zero frequency</a:t>
            </a:r>
            <a:endParaRPr lang="en-US" dirty="0"/>
          </a:p>
        </p:txBody>
      </p:sp>
    </p:spTree>
    <p:extLst>
      <p:ext uri="{BB962C8B-B14F-4D97-AF65-F5344CB8AC3E}">
        <p14:creationId xmlns:p14="http://schemas.microsoft.com/office/powerpoint/2010/main" val="4174559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si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74" y="1260507"/>
            <a:ext cx="5066402" cy="5066402"/>
          </a:xfrm>
          <a:prstGeom prst="rect">
            <a:avLst/>
          </a:prstGeom>
        </p:spPr>
      </p:pic>
      <p:cxnSp>
        <p:nvCxnSpPr>
          <p:cNvPr id="5" name="Straight Arrow Connector 4"/>
          <p:cNvCxnSpPr/>
          <p:nvPr/>
        </p:nvCxnSpPr>
        <p:spPr>
          <a:xfrm>
            <a:off x="1463306" y="1260507"/>
            <a:ext cx="1271654" cy="979920"/>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6" name="TextBox 5"/>
          <p:cNvSpPr txBox="1"/>
          <p:nvPr/>
        </p:nvSpPr>
        <p:spPr>
          <a:xfrm>
            <a:off x="355948" y="955536"/>
            <a:ext cx="1586008" cy="646331"/>
          </a:xfrm>
          <a:prstGeom prst="rect">
            <a:avLst/>
          </a:prstGeom>
          <a:noFill/>
        </p:spPr>
        <p:txBody>
          <a:bodyPr wrap="square" rtlCol="0">
            <a:spAutoFit/>
          </a:bodyPr>
          <a:lstStyle/>
          <a:p>
            <a:r>
              <a:rPr lang="en-US" dirty="0" smtClean="0"/>
              <a:t>4 cycles</a:t>
            </a:r>
          </a:p>
          <a:p>
            <a:r>
              <a:rPr lang="en-US" dirty="0" smtClean="0"/>
              <a:t>Horizontal</a:t>
            </a:r>
            <a:endParaRPr lang="en-US" dirty="0"/>
          </a:p>
        </p:txBody>
      </p:sp>
      <p:cxnSp>
        <p:nvCxnSpPr>
          <p:cNvPr id="7" name="Straight Arrow Connector 6"/>
          <p:cNvCxnSpPr/>
          <p:nvPr/>
        </p:nvCxnSpPr>
        <p:spPr>
          <a:xfrm flipV="1">
            <a:off x="1463306" y="2399197"/>
            <a:ext cx="1271654" cy="1023188"/>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235623" y="3292506"/>
            <a:ext cx="1586008" cy="646331"/>
          </a:xfrm>
          <a:prstGeom prst="rect">
            <a:avLst/>
          </a:prstGeom>
          <a:noFill/>
        </p:spPr>
        <p:txBody>
          <a:bodyPr wrap="square" rtlCol="0">
            <a:spAutoFit/>
          </a:bodyPr>
          <a:lstStyle/>
          <a:p>
            <a:r>
              <a:rPr lang="en-US" dirty="0" smtClean="0"/>
              <a:t>16 cycles</a:t>
            </a:r>
          </a:p>
          <a:p>
            <a:r>
              <a:rPr lang="en-US" dirty="0" smtClean="0"/>
              <a:t>Vertical</a:t>
            </a:r>
            <a:endParaRPr lang="en-US" dirty="0"/>
          </a:p>
        </p:txBody>
      </p:sp>
    </p:spTree>
    <p:extLst>
      <p:ext uri="{BB962C8B-B14F-4D97-AF65-F5344CB8AC3E}">
        <p14:creationId xmlns:p14="http://schemas.microsoft.com/office/powerpoint/2010/main" val="155380741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2 at 10.52.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486" y="650436"/>
            <a:ext cx="6303837" cy="5269116"/>
          </a:xfrm>
          <a:prstGeom prst="rect">
            <a:avLst/>
          </a:prstGeom>
        </p:spPr>
      </p:pic>
      <p:sp>
        <p:nvSpPr>
          <p:cNvPr id="5" name="TextBox 4"/>
          <p:cNvSpPr txBox="1"/>
          <p:nvPr/>
        </p:nvSpPr>
        <p:spPr>
          <a:xfrm>
            <a:off x="3280992" y="616308"/>
            <a:ext cx="881987" cy="369332"/>
          </a:xfrm>
          <a:prstGeom prst="rect">
            <a:avLst/>
          </a:prstGeom>
          <a:noFill/>
        </p:spPr>
        <p:txBody>
          <a:bodyPr wrap="square" rtlCol="0">
            <a:spAutoFit/>
          </a:bodyPr>
          <a:lstStyle/>
          <a:p>
            <a:r>
              <a:rPr lang="en-US" dirty="0" smtClean="0"/>
              <a:t>original</a:t>
            </a:r>
            <a:endParaRPr lang="en-US" dirty="0"/>
          </a:p>
        </p:txBody>
      </p:sp>
      <p:sp>
        <p:nvSpPr>
          <p:cNvPr id="6" name="TextBox 5"/>
          <p:cNvSpPr txBox="1"/>
          <p:nvPr/>
        </p:nvSpPr>
        <p:spPr>
          <a:xfrm>
            <a:off x="5338483" y="650437"/>
            <a:ext cx="1505736" cy="369332"/>
          </a:xfrm>
          <a:prstGeom prst="rect">
            <a:avLst/>
          </a:prstGeom>
          <a:noFill/>
        </p:spPr>
        <p:txBody>
          <a:bodyPr wrap="square" rtlCol="0">
            <a:spAutoFit/>
          </a:bodyPr>
          <a:lstStyle/>
          <a:p>
            <a:r>
              <a:rPr lang="en-US" dirty="0" smtClean="0"/>
              <a:t>degraded</a:t>
            </a:r>
            <a:endParaRPr lang="en-US" dirty="0"/>
          </a:p>
        </p:txBody>
      </p:sp>
    </p:spTree>
    <p:extLst>
      <p:ext uri="{BB962C8B-B14F-4D97-AF65-F5344CB8AC3E}">
        <p14:creationId xmlns:p14="http://schemas.microsoft.com/office/powerpoint/2010/main" val="6741868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1 at 3.10.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29" y="-143676"/>
            <a:ext cx="7443969" cy="6746738"/>
          </a:xfrm>
          <a:prstGeom prst="rect">
            <a:avLst/>
          </a:prstGeom>
        </p:spPr>
      </p:pic>
    </p:spTree>
    <p:extLst>
      <p:ext uri="{BB962C8B-B14F-4D97-AF65-F5344CB8AC3E}">
        <p14:creationId xmlns:p14="http://schemas.microsoft.com/office/powerpoint/2010/main" val="6166202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9 at 11.42.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97000"/>
            <a:ext cx="7315200" cy="4978400"/>
          </a:xfrm>
          <a:prstGeom prst="rect">
            <a:avLst/>
          </a:prstGeom>
        </p:spPr>
      </p:pic>
      <p:sp>
        <p:nvSpPr>
          <p:cNvPr id="5" name="Title 1"/>
          <p:cNvSpPr>
            <a:spLocks noGrp="1"/>
          </p:cNvSpPr>
          <p:nvPr>
            <p:ph type="title"/>
          </p:nvPr>
        </p:nvSpPr>
        <p:spPr>
          <a:xfrm>
            <a:off x="457200" y="274638"/>
            <a:ext cx="8229600" cy="1143000"/>
          </a:xfrm>
        </p:spPr>
        <p:txBody>
          <a:bodyPr/>
          <a:lstStyle/>
          <a:p>
            <a:r>
              <a:rPr lang="en-US" dirty="0" smtClean="0"/>
              <a:t>FFT magnitude spectrum of images</a:t>
            </a:r>
            <a:endParaRPr lang="en-US" dirty="0"/>
          </a:p>
        </p:txBody>
      </p:sp>
    </p:spTree>
    <p:extLst>
      <p:ext uri="{BB962C8B-B14F-4D97-AF65-F5344CB8AC3E}">
        <p14:creationId xmlns:p14="http://schemas.microsoft.com/office/powerpoint/2010/main" val="20741203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high frequencies?</a:t>
            </a:r>
            <a:endParaRPr lang="en-US" dirty="0"/>
          </a:p>
        </p:txBody>
      </p:sp>
      <p:pic>
        <p:nvPicPr>
          <p:cNvPr id="4" name="Content Placeholder 3" descr="Screen Shot 2015-02-08 at 3.59.22 PM.png"/>
          <p:cNvPicPr>
            <a:picLocks noGrp="1" noChangeAspect="1"/>
          </p:cNvPicPr>
          <p:nvPr>
            <p:ph idx="1"/>
          </p:nvPr>
        </p:nvPicPr>
        <p:blipFill>
          <a:blip r:embed="rId2">
            <a:extLst>
              <a:ext uri="{28A0092B-C50C-407E-A947-70E740481C1C}">
                <a14:useLocalDpi xmlns:a14="http://schemas.microsoft.com/office/drawing/2010/main" val="0"/>
              </a:ext>
            </a:extLst>
          </a:blip>
          <a:srcRect l="454" r="454"/>
          <a:stretch>
            <a:fillRect/>
          </a:stretch>
        </p:blipFill>
        <p:spPr/>
      </p:pic>
    </p:spTree>
    <p:extLst>
      <p:ext uri="{BB962C8B-B14F-4D97-AF65-F5344CB8AC3E}">
        <p14:creationId xmlns:p14="http://schemas.microsoft.com/office/powerpoint/2010/main" val="27316539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lecture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Review of Fourier Transform</a:t>
            </a:r>
          </a:p>
          <a:p>
            <a:pPr marL="0" indent="0">
              <a:buNone/>
            </a:pPr>
            <a:r>
              <a:rPr lang="en-US" dirty="0" smtClean="0">
                <a:hlinkClick r:id="rId3"/>
              </a:rPr>
              <a:t>http</a:t>
            </a:r>
            <a:r>
              <a:rPr lang="en-US" dirty="0">
                <a:hlinkClick r:id="rId3"/>
              </a:rPr>
              <a:t>://www.cs.unm.edu/~brayer/vision/</a:t>
            </a:r>
            <a:r>
              <a:rPr lang="en-US" dirty="0" smtClean="0">
                <a:hlinkClick r:id="rId3"/>
              </a:rPr>
              <a:t>fourier.html</a:t>
            </a:r>
            <a:endParaRPr lang="en-US" dirty="0" smtClean="0"/>
          </a:p>
          <a:p>
            <a:endParaRPr lang="en-US" dirty="0" smtClean="0"/>
          </a:p>
          <a:p>
            <a:r>
              <a:rPr lang="en-US" dirty="0" smtClean="0"/>
              <a:t>Filtering in Frequency domain</a:t>
            </a:r>
          </a:p>
          <a:p>
            <a:r>
              <a:rPr lang="en-US" dirty="0" smtClean="0"/>
              <a:t>Python exercises Here is a useful tutorial on </a:t>
            </a:r>
            <a:r>
              <a:rPr lang="en-US" dirty="0" err="1" smtClean="0"/>
              <a:t>fft</a:t>
            </a:r>
            <a:r>
              <a:rPr lang="en-US" dirty="0" smtClean="0"/>
              <a:t> with </a:t>
            </a:r>
            <a:r>
              <a:rPr lang="en-US" dirty="0" err="1" smtClean="0"/>
              <a:t>numpy:</a:t>
            </a:r>
            <a:r>
              <a:rPr lang="en-US" dirty="0" err="1" smtClean="0">
                <a:hlinkClick r:id="rId4" action="ppaction://hlinkfile"/>
              </a:rPr>
              <a:t>http</a:t>
            </a:r>
            <a:r>
              <a:rPr lang="en-US" dirty="0" smtClean="0">
                <a:hlinkClick r:id="rId4" action="ppaction://hlinkfile"/>
              </a:rPr>
              <a:t>://docs.opencv.org/trunk/doc/py_tutorials/py_imgproc/py_transforms/py_fourier_transform/py_fourier_transform.html</a:t>
            </a:r>
            <a:endParaRPr lang="en-US" dirty="0"/>
          </a:p>
        </p:txBody>
      </p:sp>
    </p:spTree>
    <p:extLst>
      <p:ext uri="{BB962C8B-B14F-4D97-AF65-F5344CB8AC3E}">
        <p14:creationId xmlns:p14="http://schemas.microsoft.com/office/powerpoint/2010/main" val="213964083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high frequencies?</a:t>
            </a:r>
            <a:endParaRPr lang="en-US" dirty="0"/>
          </a:p>
        </p:txBody>
      </p:sp>
      <p:pic>
        <p:nvPicPr>
          <p:cNvPr id="5" name="Content Placeholder 4" descr="Screen Shot 2015-02-08 at 4.00.04 PM.png"/>
          <p:cNvPicPr>
            <a:picLocks noGrp="1" noChangeAspect="1"/>
          </p:cNvPicPr>
          <p:nvPr>
            <p:ph idx="1"/>
          </p:nvPr>
        </p:nvPicPr>
        <p:blipFill>
          <a:blip r:embed="rId2">
            <a:extLst>
              <a:ext uri="{28A0092B-C50C-407E-A947-70E740481C1C}">
                <a14:useLocalDpi xmlns:a14="http://schemas.microsoft.com/office/drawing/2010/main" val="0"/>
              </a:ext>
            </a:extLst>
          </a:blip>
          <a:srcRect t="346" b="346"/>
          <a:stretch>
            <a:fillRect/>
          </a:stretch>
        </p:blipFill>
        <p:spPr/>
      </p:pic>
    </p:spTree>
    <p:extLst>
      <p:ext uri="{BB962C8B-B14F-4D97-AF65-F5344CB8AC3E}">
        <p14:creationId xmlns:p14="http://schemas.microsoft.com/office/powerpoint/2010/main" val="3348576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low frequencies?</a:t>
            </a:r>
            <a:endParaRPr lang="en-US" dirty="0"/>
          </a:p>
        </p:txBody>
      </p:sp>
      <p:pic>
        <p:nvPicPr>
          <p:cNvPr id="4" name="Content Placeholder 3" descr="Screen Shot 2015-02-08 at 4.03.36 PM.png"/>
          <p:cNvPicPr>
            <a:picLocks noGrp="1" noChangeAspect="1"/>
          </p:cNvPicPr>
          <p:nvPr>
            <p:ph idx="1"/>
          </p:nvPr>
        </p:nvPicPr>
        <p:blipFill>
          <a:blip r:embed="rId2">
            <a:extLst>
              <a:ext uri="{28A0092B-C50C-407E-A947-70E740481C1C}">
                <a14:useLocalDpi xmlns:a14="http://schemas.microsoft.com/office/drawing/2010/main" val="0"/>
              </a:ext>
            </a:extLst>
          </a:blip>
          <a:srcRect l="844" r="844"/>
          <a:stretch>
            <a:fillRect/>
          </a:stretch>
        </p:blipFill>
        <p:spPr/>
      </p:pic>
    </p:spTree>
    <p:extLst>
      <p:ext uri="{BB962C8B-B14F-4D97-AF65-F5344CB8AC3E}">
        <p14:creationId xmlns:p14="http://schemas.microsoft.com/office/powerpoint/2010/main" val="27749034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low frequencies?</a:t>
            </a:r>
            <a:endParaRPr lang="en-US" dirty="0"/>
          </a:p>
        </p:txBody>
      </p:sp>
      <p:pic>
        <p:nvPicPr>
          <p:cNvPr id="5" name="Content Placeholder 4" descr="Screen Shot 2015-02-08 at 4.07.51 PM.png"/>
          <p:cNvPicPr>
            <a:picLocks noGrp="1" noChangeAspect="1"/>
          </p:cNvPicPr>
          <p:nvPr>
            <p:ph idx="1"/>
          </p:nvPr>
        </p:nvPicPr>
        <p:blipFill>
          <a:blip r:embed="rId2">
            <a:extLst>
              <a:ext uri="{28A0092B-C50C-407E-A947-70E740481C1C}">
                <a14:useLocalDpi xmlns:a14="http://schemas.microsoft.com/office/drawing/2010/main" val="0"/>
              </a:ext>
            </a:extLst>
          </a:blip>
          <a:srcRect l="2349" r="2349"/>
          <a:stretch>
            <a:fillRect/>
          </a:stretch>
        </p:blipFill>
        <p:spPr/>
      </p:pic>
    </p:spTree>
    <p:extLst>
      <p:ext uri="{BB962C8B-B14F-4D97-AF65-F5344CB8AC3E}">
        <p14:creationId xmlns:p14="http://schemas.microsoft.com/office/powerpoint/2010/main" val="36021081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2D discrete Fourier transform</a:t>
            </a:r>
            <a:endParaRPr lang="en-US" dirty="0"/>
          </a:p>
        </p:txBody>
      </p:sp>
      <p:pic>
        <p:nvPicPr>
          <p:cNvPr id="5" name="Picture 4" descr="Screen Shot 2015-02-05 at 9.09.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680684"/>
          </a:xfrm>
          <a:prstGeom prst="rect">
            <a:avLst/>
          </a:prstGeom>
        </p:spPr>
      </p:pic>
    </p:spTree>
    <p:extLst>
      <p:ext uri="{BB962C8B-B14F-4D97-AF65-F5344CB8AC3E}">
        <p14:creationId xmlns:p14="http://schemas.microsoft.com/office/powerpoint/2010/main" val="38068640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Working with DFT (Discrete Fourier Transform)</a:t>
            </a:r>
            <a:endParaRPr lang="en-US" dirty="0"/>
          </a:p>
        </p:txBody>
      </p:sp>
      <p:sp>
        <p:nvSpPr>
          <p:cNvPr id="3" name="Content Placeholder 2"/>
          <p:cNvSpPr>
            <a:spLocks noGrp="1"/>
          </p:cNvSpPr>
          <p:nvPr>
            <p:ph idx="1"/>
          </p:nvPr>
        </p:nvSpPr>
        <p:spPr/>
        <p:txBody>
          <a:bodyPr/>
          <a:lstStyle/>
          <a:p>
            <a:r>
              <a:rPr lang="en-US" dirty="0" smtClean="0"/>
              <a:t>Is the complex part bothering you yet?</a:t>
            </a:r>
          </a:p>
          <a:p>
            <a:r>
              <a:rPr lang="en-US" dirty="0" smtClean="0"/>
              <a:t>Let’s look at a different representation </a:t>
            </a:r>
          </a:p>
          <a:p>
            <a:r>
              <a:rPr lang="en-US" dirty="0" smtClean="0"/>
              <a:t>Every complex number can also be represented as:    Z = </a:t>
            </a:r>
            <a:r>
              <a:rPr lang="en-US" dirty="0" err="1" smtClean="0"/>
              <a:t>x+jy</a:t>
            </a:r>
            <a:r>
              <a:rPr lang="en-US" dirty="0" smtClean="0"/>
              <a:t> = </a:t>
            </a:r>
            <a:r>
              <a:rPr lang="en-US" dirty="0" err="1" smtClean="0"/>
              <a:t>re</a:t>
            </a:r>
            <a:r>
              <a:rPr lang="en-US" baseline="30000" dirty="0" err="1" smtClean="0"/>
              <a:t>jθ</a:t>
            </a:r>
            <a:endParaRPr lang="en-US" baseline="30000" dirty="0" smtClean="0"/>
          </a:p>
          <a:p>
            <a:endParaRPr lang="en-US" baseline="30000" dirty="0"/>
          </a:p>
          <a:p>
            <a:r>
              <a:rPr lang="en-US" dirty="0" smtClean="0"/>
              <a:t>r- magnitude (real number), r = abs(Z) or </a:t>
            </a:r>
          </a:p>
          <a:p>
            <a:endParaRPr lang="en-US" dirty="0" smtClean="0"/>
          </a:p>
          <a:p>
            <a:r>
              <a:rPr lang="en-US" dirty="0" err="1" smtClean="0"/>
              <a:t>θ</a:t>
            </a:r>
            <a:r>
              <a:rPr lang="en-US" dirty="0" smtClean="0"/>
              <a:t>-phase</a:t>
            </a:r>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48508432"/>
              </p:ext>
            </p:extLst>
          </p:nvPr>
        </p:nvGraphicFramePr>
        <p:xfrm>
          <a:off x="7770495" y="4264666"/>
          <a:ext cx="1064579" cy="520461"/>
        </p:xfrm>
        <a:graphic>
          <a:graphicData uri="http://schemas.openxmlformats.org/presentationml/2006/ole">
            <mc:AlternateContent xmlns:mc="http://schemas.openxmlformats.org/markup-compatibility/2006">
              <mc:Choice xmlns:v="urn:schemas-microsoft-com:vml" Requires="v">
                <p:oleObj spid="_x0000_s1253" name="Equation" r:id="rId3" imgW="571500" imgH="279400" progId="Equation.3">
                  <p:embed/>
                </p:oleObj>
              </mc:Choice>
              <mc:Fallback>
                <p:oleObj name="Equation" r:id="rId3" imgW="571500" imgH="279400" progId="Equation.3">
                  <p:embed/>
                  <p:pic>
                    <p:nvPicPr>
                      <p:cNvPr id="0" name=""/>
                      <p:cNvPicPr/>
                      <p:nvPr/>
                    </p:nvPicPr>
                    <p:blipFill>
                      <a:blip r:embed="rId4"/>
                      <a:stretch>
                        <a:fillRect/>
                      </a:stretch>
                    </p:blipFill>
                    <p:spPr>
                      <a:xfrm>
                        <a:off x="7770495" y="4264666"/>
                        <a:ext cx="1064579" cy="520461"/>
                      </a:xfrm>
                      <a:prstGeom prst="rect">
                        <a:avLst/>
                      </a:prstGeom>
                    </p:spPr>
                  </p:pic>
                </p:oleObj>
              </mc:Fallback>
            </mc:AlternateContent>
          </a:graphicData>
        </a:graphic>
      </p:graphicFrame>
    </p:spTree>
    <p:extLst>
      <p:ext uri="{BB962C8B-B14F-4D97-AF65-F5344CB8AC3E}">
        <p14:creationId xmlns:p14="http://schemas.microsoft.com/office/powerpoint/2010/main" val="10557057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and Magnitude</a:t>
            </a:r>
            <a:endParaRPr lang="en-US" dirty="0"/>
          </a:p>
        </p:txBody>
      </p:sp>
      <p:sp>
        <p:nvSpPr>
          <p:cNvPr id="4" name="Rectangle 3"/>
          <p:cNvSpPr/>
          <p:nvPr/>
        </p:nvSpPr>
        <p:spPr>
          <a:xfrm>
            <a:off x="345628" y="1411142"/>
            <a:ext cx="8358811" cy="1938992"/>
          </a:xfrm>
          <a:prstGeom prst="rect">
            <a:avLst/>
          </a:prstGeom>
        </p:spPr>
        <p:txBody>
          <a:bodyPr wrap="square">
            <a:spAutoFit/>
          </a:bodyPr>
          <a:lstStyle/>
          <a:p>
            <a:r>
              <a:rPr lang="en-US" sz="2400" b="1" dirty="0" smtClean="0"/>
              <a:t>MAGNITUDE </a:t>
            </a:r>
            <a:r>
              <a:rPr lang="en-US" sz="2400" dirty="0"/>
              <a:t>tells "how much" of a certain frequency component is present and the </a:t>
            </a:r>
            <a:endParaRPr lang="en-US" sz="2400" dirty="0" smtClean="0"/>
          </a:p>
          <a:p>
            <a:endParaRPr lang="en-US" sz="2400" dirty="0"/>
          </a:p>
          <a:p>
            <a:r>
              <a:rPr lang="en-US" sz="2400" b="1" dirty="0" smtClean="0"/>
              <a:t>PHASE</a:t>
            </a:r>
            <a:r>
              <a:rPr lang="en-US" sz="2400" dirty="0" smtClean="0"/>
              <a:t> </a:t>
            </a:r>
            <a:r>
              <a:rPr lang="en-US" sz="2400" dirty="0"/>
              <a:t>tells "where" the frequency component is in the image. To illustrate this consider the following.</a:t>
            </a:r>
          </a:p>
        </p:txBody>
      </p:sp>
      <p:pic>
        <p:nvPicPr>
          <p:cNvPr id="7" name="Picture 6" descr="Screen Shot 2017-10-01 at 2.58.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1" y="3350134"/>
            <a:ext cx="3530600" cy="313690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663173129"/>
              </p:ext>
            </p:extLst>
          </p:nvPr>
        </p:nvGraphicFramePr>
        <p:xfrm>
          <a:off x="6235837" y="4264666"/>
          <a:ext cx="1064579" cy="520461"/>
        </p:xfrm>
        <a:graphic>
          <a:graphicData uri="http://schemas.openxmlformats.org/presentationml/2006/ole">
            <mc:AlternateContent xmlns:mc="http://schemas.openxmlformats.org/markup-compatibility/2006">
              <mc:Choice xmlns:v="urn:schemas-microsoft-com:vml" Requires="v">
                <p:oleObj spid="_x0000_s4196" name="Equation" r:id="rId4" imgW="571500" imgH="279400" progId="Equation.3">
                  <p:embed/>
                </p:oleObj>
              </mc:Choice>
              <mc:Fallback>
                <p:oleObj name="Equation" r:id="rId4" imgW="571500" imgH="279400" progId="Equation.3">
                  <p:embed/>
                  <p:pic>
                    <p:nvPicPr>
                      <p:cNvPr id="0" name=""/>
                      <p:cNvPicPr/>
                      <p:nvPr/>
                    </p:nvPicPr>
                    <p:blipFill>
                      <a:blip r:embed="rId5"/>
                      <a:stretch>
                        <a:fillRect/>
                      </a:stretch>
                    </p:blipFill>
                    <p:spPr>
                      <a:xfrm>
                        <a:off x="6235837" y="4264666"/>
                        <a:ext cx="1064579" cy="520461"/>
                      </a:xfrm>
                      <a:prstGeom prst="rect">
                        <a:avLst/>
                      </a:prstGeom>
                    </p:spPr>
                  </p:pic>
                </p:oleObj>
              </mc:Fallback>
            </mc:AlternateContent>
          </a:graphicData>
        </a:graphic>
      </p:graphicFrame>
      <p:sp>
        <p:nvSpPr>
          <p:cNvPr id="9" name="TextBox 8"/>
          <p:cNvSpPr txBox="1"/>
          <p:nvPr/>
        </p:nvSpPr>
        <p:spPr>
          <a:xfrm>
            <a:off x="6323631" y="5151218"/>
            <a:ext cx="335586" cy="369332"/>
          </a:xfrm>
          <a:prstGeom prst="rect">
            <a:avLst/>
          </a:prstGeom>
          <a:noFill/>
        </p:spPr>
        <p:txBody>
          <a:bodyPr wrap="none" rtlCol="0">
            <a:spAutoFit/>
          </a:bodyPr>
          <a:lstStyle/>
          <a:p>
            <a:r>
              <a:rPr lang="en-US" dirty="0" err="1" smtClean="0"/>
              <a:t>ϕ</a:t>
            </a:r>
            <a:endParaRPr lang="en-US" dirty="0"/>
          </a:p>
        </p:txBody>
      </p:sp>
      <p:sp>
        <p:nvSpPr>
          <p:cNvPr id="10" name="TextBox 9"/>
          <p:cNvSpPr txBox="1"/>
          <p:nvPr/>
        </p:nvSpPr>
        <p:spPr>
          <a:xfrm>
            <a:off x="4515773" y="4264666"/>
            <a:ext cx="1720064" cy="400110"/>
          </a:xfrm>
          <a:prstGeom prst="rect">
            <a:avLst/>
          </a:prstGeom>
          <a:noFill/>
        </p:spPr>
        <p:txBody>
          <a:bodyPr wrap="square" rtlCol="0">
            <a:spAutoFit/>
          </a:bodyPr>
          <a:lstStyle/>
          <a:p>
            <a:r>
              <a:rPr lang="en-US" sz="2000" dirty="0" smtClean="0"/>
              <a:t>Magnitude:</a:t>
            </a:r>
            <a:endParaRPr lang="en-US" sz="2000" dirty="0"/>
          </a:p>
        </p:txBody>
      </p:sp>
      <p:sp>
        <p:nvSpPr>
          <p:cNvPr id="11" name="TextBox 10"/>
          <p:cNvSpPr txBox="1"/>
          <p:nvPr/>
        </p:nvSpPr>
        <p:spPr>
          <a:xfrm>
            <a:off x="4568287" y="5193277"/>
            <a:ext cx="1720064" cy="400110"/>
          </a:xfrm>
          <a:prstGeom prst="rect">
            <a:avLst/>
          </a:prstGeom>
          <a:noFill/>
        </p:spPr>
        <p:txBody>
          <a:bodyPr wrap="square" rtlCol="0">
            <a:spAutoFit/>
          </a:bodyPr>
          <a:lstStyle/>
          <a:p>
            <a:r>
              <a:rPr lang="en-US" sz="2000" dirty="0" smtClean="0"/>
              <a:t>Phase:</a:t>
            </a:r>
            <a:endParaRPr lang="en-US" sz="2000" dirty="0"/>
          </a:p>
        </p:txBody>
      </p:sp>
    </p:spTree>
    <p:extLst>
      <p:ext uri="{BB962C8B-B14F-4D97-AF65-F5344CB8AC3E}">
        <p14:creationId xmlns:p14="http://schemas.microsoft.com/office/powerpoint/2010/main" val="16217733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and Magnitude</a:t>
            </a:r>
            <a:endParaRPr lang="en-US" dirty="0"/>
          </a:p>
        </p:txBody>
      </p:sp>
      <p:sp>
        <p:nvSpPr>
          <p:cNvPr id="5" name="Content Placeholder 4"/>
          <p:cNvSpPr>
            <a:spLocks noGrp="1"/>
          </p:cNvSpPr>
          <p:nvPr>
            <p:ph idx="1"/>
          </p:nvPr>
        </p:nvSpPr>
        <p:spPr>
          <a:xfrm>
            <a:off x="457200" y="1600200"/>
            <a:ext cx="3799416" cy="4525963"/>
          </a:xfrm>
        </p:spPr>
        <p:txBody>
          <a:bodyPr>
            <a:normAutofit fontScale="85000" lnSpcReduction="20000"/>
          </a:bodyPr>
          <a:lstStyle/>
          <a:p>
            <a:r>
              <a:rPr lang="en-US" dirty="0" smtClean="0"/>
              <a:t>Fourier transform of a real function is complex</a:t>
            </a:r>
          </a:p>
          <a:p>
            <a:pPr lvl="1"/>
            <a:r>
              <a:rPr lang="en-US" dirty="0" smtClean="0"/>
              <a:t>Difficult to plot, visualize, instead we can think of phase and magnitude of the transform</a:t>
            </a:r>
          </a:p>
          <a:p>
            <a:r>
              <a:rPr lang="en-US" dirty="0" smtClean="0"/>
              <a:t>Phase is the phase of the complex transform</a:t>
            </a:r>
          </a:p>
          <a:p>
            <a:r>
              <a:rPr lang="en-US" dirty="0" smtClean="0"/>
              <a:t>Magnitude is the magnitude of the complex transform</a:t>
            </a:r>
            <a:endParaRPr lang="en-US" dirty="0"/>
          </a:p>
        </p:txBody>
      </p:sp>
      <p:sp>
        <p:nvSpPr>
          <p:cNvPr id="6" name="Content Placeholder 4"/>
          <p:cNvSpPr txBox="1">
            <a:spLocks/>
          </p:cNvSpPr>
          <p:nvPr/>
        </p:nvSpPr>
        <p:spPr>
          <a:xfrm>
            <a:off x="4763233" y="1619530"/>
            <a:ext cx="3799416" cy="452596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Curious fact</a:t>
            </a:r>
          </a:p>
          <a:p>
            <a:r>
              <a:rPr lang="en-US" dirty="0" smtClean="0"/>
              <a:t>All natural images have about the same magnitude transform Demonstration </a:t>
            </a:r>
          </a:p>
          <a:p>
            <a:r>
              <a:rPr lang="en-US" dirty="0" smtClean="0"/>
              <a:t>Take two pictures, swap the phase transform, compute the inverse, what does the result look like? </a:t>
            </a:r>
          </a:p>
        </p:txBody>
      </p:sp>
    </p:spTree>
    <p:extLst>
      <p:ext uri="{BB962C8B-B14F-4D97-AF65-F5344CB8AC3E}">
        <p14:creationId xmlns:p14="http://schemas.microsoft.com/office/powerpoint/2010/main" val="42438036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and Magnitude</a:t>
            </a:r>
            <a:endParaRPr lang="en-US" dirty="0"/>
          </a:p>
        </p:txBody>
      </p:sp>
      <p:pic>
        <p:nvPicPr>
          <p:cNvPr id="5" name="Content Placeholder 4" descr="ChlnPhase.pn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0" y="1417638"/>
            <a:ext cx="8936786" cy="4914888"/>
          </a:xfrm>
        </p:spPr>
      </p:pic>
      <p:sp>
        <p:nvSpPr>
          <p:cNvPr id="6" name="TextBox 5"/>
          <p:cNvSpPr txBox="1"/>
          <p:nvPr/>
        </p:nvSpPr>
        <p:spPr>
          <a:xfrm>
            <a:off x="6170523" y="5312882"/>
            <a:ext cx="1931642" cy="646331"/>
          </a:xfrm>
          <a:prstGeom prst="rect">
            <a:avLst/>
          </a:prstGeom>
          <a:noFill/>
        </p:spPr>
        <p:txBody>
          <a:bodyPr wrap="square" rtlCol="0">
            <a:spAutoFit/>
          </a:bodyPr>
          <a:lstStyle/>
          <a:p>
            <a:r>
              <a:rPr lang="en-US" dirty="0" smtClean="0"/>
              <a:t>Not much new image, but </a:t>
            </a:r>
            <a:endParaRPr lang="en-US" dirty="0"/>
          </a:p>
        </p:txBody>
      </p:sp>
    </p:spTree>
    <p:extLst>
      <p:ext uri="{BB962C8B-B14F-4D97-AF65-F5344CB8AC3E}">
        <p14:creationId xmlns:p14="http://schemas.microsoft.com/office/powerpoint/2010/main" val="4252805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0-01 at 3.05.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530" y="1039235"/>
            <a:ext cx="5605321" cy="5305036"/>
          </a:xfrm>
          <a:prstGeom prst="rect">
            <a:avLst/>
          </a:prstGeom>
        </p:spPr>
      </p:pic>
      <p:sp>
        <p:nvSpPr>
          <p:cNvPr id="6" name="Title 1"/>
          <p:cNvSpPr>
            <a:spLocks noGrp="1"/>
          </p:cNvSpPr>
          <p:nvPr>
            <p:ph type="title"/>
          </p:nvPr>
        </p:nvSpPr>
        <p:spPr>
          <a:xfrm>
            <a:off x="457200" y="274638"/>
            <a:ext cx="8229600" cy="1143000"/>
          </a:xfrm>
        </p:spPr>
        <p:txBody>
          <a:bodyPr/>
          <a:lstStyle/>
          <a:p>
            <a:r>
              <a:rPr lang="en-US" dirty="0" smtClean="0"/>
              <a:t>Phase shifted images!</a:t>
            </a:r>
            <a:endParaRPr lang="en-US" dirty="0"/>
          </a:p>
        </p:txBody>
      </p:sp>
    </p:spTree>
    <p:extLst>
      <p:ext uri="{BB962C8B-B14F-4D97-AF65-F5344CB8AC3E}">
        <p14:creationId xmlns:p14="http://schemas.microsoft.com/office/powerpoint/2010/main" val="260884723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if you reverse Fourier without the phase? </a:t>
            </a:r>
            <a:endParaRPr lang="en-US" dirty="0"/>
          </a:p>
        </p:txBody>
      </p:sp>
      <p:sp>
        <p:nvSpPr>
          <p:cNvPr id="3" name="Content Placeholder 2"/>
          <p:cNvSpPr>
            <a:spLocks noGrp="1"/>
          </p:cNvSpPr>
          <p:nvPr>
            <p:ph idx="1"/>
          </p:nvPr>
        </p:nvSpPr>
        <p:spPr/>
        <p:txBody>
          <a:bodyPr/>
          <a:lstStyle/>
          <a:p>
            <a:r>
              <a:rPr lang="en-US" dirty="0" smtClean="0"/>
              <a:t>Open an image</a:t>
            </a:r>
          </a:p>
          <a:p>
            <a:r>
              <a:rPr lang="en-US" dirty="0" smtClean="0"/>
              <a:t>Compute magnitude and phase of the image</a:t>
            </a:r>
          </a:p>
          <a:p>
            <a:r>
              <a:rPr lang="en-US" dirty="0" smtClean="0"/>
              <a:t>Reverse the ONLY magnitude back</a:t>
            </a:r>
          </a:p>
          <a:p>
            <a:r>
              <a:rPr lang="en-US" dirty="0" smtClean="0"/>
              <a:t>Image histogram equalize the reversed FFT image</a:t>
            </a:r>
          </a:p>
          <a:p>
            <a:r>
              <a:rPr lang="en-US" dirty="0" smtClean="0"/>
              <a:t>Display the image</a:t>
            </a:r>
          </a:p>
          <a:p>
            <a:r>
              <a:rPr lang="en-US" dirty="0" smtClean="0"/>
              <a:t>What happens? </a:t>
            </a:r>
            <a:endParaRPr lang="en-US" dirty="0"/>
          </a:p>
        </p:txBody>
      </p:sp>
    </p:spTree>
    <p:extLst>
      <p:ext uri="{BB962C8B-B14F-4D97-AF65-F5344CB8AC3E}">
        <p14:creationId xmlns:p14="http://schemas.microsoft.com/office/powerpoint/2010/main" val="31652531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atin typeface="Calibri" charset="0"/>
              </a:rPr>
              <a:t>Frequency Spectra</a:t>
            </a:r>
          </a:p>
        </p:txBody>
      </p:sp>
      <p:sp>
        <p:nvSpPr>
          <p:cNvPr id="33795" name="Rectangle 3"/>
          <p:cNvSpPr>
            <a:spLocks noGrp="1" noChangeArrowheads="1"/>
          </p:cNvSpPr>
          <p:nvPr>
            <p:ph type="body" idx="1"/>
          </p:nvPr>
        </p:nvSpPr>
        <p:spPr/>
        <p:txBody>
          <a:bodyPr/>
          <a:lstStyle/>
          <a:p>
            <a:r>
              <a:rPr lang="en-US" sz="2400" dirty="0" smtClean="0">
                <a:latin typeface="Calibri" charset="0"/>
                <a:ea typeface="Arial Unicode MS" charset="0"/>
                <a:cs typeface="Times New Roman" charset="0"/>
              </a:rPr>
              <a:t>Consider a square wave f(x) </a:t>
            </a:r>
            <a:endParaRPr lang="en-US" sz="2400" dirty="0">
              <a:latin typeface="Calibri" charset="0"/>
              <a:ea typeface="Arial Unicode MS" charset="0"/>
              <a:cs typeface="Times New Roman" charset="0"/>
            </a:endParaRPr>
          </a:p>
        </p:txBody>
      </p:sp>
      <p:pic>
        <p:nvPicPr>
          <p:cNvPr id="33796" name="Picture 2" descr="File:Waveforms.svg"/>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93596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if you reverse Fourier without the phase? </a:t>
            </a:r>
            <a:endParaRPr lang="en-US" dirty="0"/>
          </a:p>
        </p:txBody>
      </p:sp>
      <p:pic>
        <p:nvPicPr>
          <p:cNvPr id="4" name="Content Placeholder 3" descr="cln1fil1.gif"/>
          <p:cNvPicPr>
            <a:picLocks noGrp="1" noChangeAspect="1"/>
          </p:cNvPicPr>
          <p:nvPr>
            <p:ph idx="1"/>
          </p:nvPr>
        </p:nvPicPr>
        <p:blipFill>
          <a:blip r:embed="rId2">
            <a:extLst>
              <a:ext uri="{28A0092B-C50C-407E-A947-70E740481C1C}">
                <a14:useLocalDpi xmlns:a14="http://schemas.microsoft.com/office/drawing/2010/main" val="0"/>
              </a:ext>
            </a:extLst>
          </a:blip>
          <a:srcRect t="22502" b="22502"/>
          <a:stretch>
            <a:fillRect/>
          </a:stretch>
        </p:blipFill>
        <p:spPr>
          <a:xfrm>
            <a:off x="1792269" y="2428875"/>
            <a:ext cx="6434156" cy="3538538"/>
          </a:xfrm>
        </p:spPr>
      </p:pic>
      <p:sp>
        <p:nvSpPr>
          <p:cNvPr id="5" name="TextBox 4"/>
          <p:cNvSpPr txBox="1"/>
          <p:nvPr/>
        </p:nvSpPr>
        <p:spPr>
          <a:xfrm>
            <a:off x="1984375" y="1619250"/>
            <a:ext cx="5746750" cy="369332"/>
          </a:xfrm>
          <a:prstGeom prst="rect">
            <a:avLst/>
          </a:prstGeom>
          <a:noFill/>
        </p:spPr>
        <p:txBody>
          <a:bodyPr wrap="square" rtlCol="0">
            <a:spAutoFit/>
          </a:bodyPr>
          <a:lstStyle/>
          <a:p>
            <a:pPr algn="ctr"/>
            <a:r>
              <a:rPr lang="en-US" dirty="0" smtClean="0"/>
              <a:t>Same frequency, abstract nonsense</a:t>
            </a:r>
            <a:endParaRPr lang="en-US" dirty="0"/>
          </a:p>
        </p:txBody>
      </p:sp>
    </p:spTree>
    <p:extLst>
      <p:ext uri="{BB962C8B-B14F-4D97-AF65-F5344CB8AC3E}">
        <p14:creationId xmlns:p14="http://schemas.microsoft.com/office/powerpoint/2010/main" val="27398377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eta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939800"/>
            <a:ext cx="5041900" cy="4978400"/>
          </a:xfrm>
          <a:prstGeom prst="rect">
            <a:avLst/>
          </a:prstGeom>
        </p:spPr>
      </p:pic>
    </p:spTree>
    <p:extLst>
      <p:ext uri="{BB962C8B-B14F-4D97-AF65-F5344CB8AC3E}">
        <p14:creationId xmlns:p14="http://schemas.microsoft.com/office/powerpoint/2010/main" val="13042813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8 at 7.52.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698500"/>
            <a:ext cx="7112000" cy="5448300"/>
          </a:xfrm>
          <a:prstGeom prst="rect">
            <a:avLst/>
          </a:prstGeom>
        </p:spPr>
      </p:pic>
    </p:spTree>
    <p:extLst>
      <p:ext uri="{BB962C8B-B14F-4D97-AF65-F5344CB8AC3E}">
        <p14:creationId xmlns:p14="http://schemas.microsoft.com/office/powerpoint/2010/main" val="39381749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7.52.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698500"/>
            <a:ext cx="7531100" cy="5448300"/>
          </a:xfrm>
          <a:prstGeom prst="rect">
            <a:avLst/>
          </a:prstGeom>
        </p:spPr>
      </p:pic>
    </p:spTree>
    <p:extLst>
      <p:ext uri="{BB962C8B-B14F-4D97-AF65-F5344CB8AC3E}">
        <p14:creationId xmlns:p14="http://schemas.microsoft.com/office/powerpoint/2010/main" val="181148542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zebr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889000"/>
            <a:ext cx="5054600" cy="5067300"/>
          </a:xfrm>
          <a:prstGeom prst="rect">
            <a:avLst/>
          </a:prstGeom>
        </p:spPr>
      </p:pic>
    </p:spTree>
    <p:extLst>
      <p:ext uri="{BB962C8B-B14F-4D97-AF65-F5344CB8AC3E}">
        <p14:creationId xmlns:p14="http://schemas.microsoft.com/office/powerpoint/2010/main" val="40278862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8 at 7.53.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685800"/>
            <a:ext cx="6934200" cy="5473700"/>
          </a:xfrm>
          <a:prstGeom prst="rect">
            <a:avLst/>
          </a:prstGeom>
        </p:spPr>
      </p:pic>
    </p:spTree>
    <p:extLst>
      <p:ext uri="{BB962C8B-B14F-4D97-AF65-F5344CB8AC3E}">
        <p14:creationId xmlns:p14="http://schemas.microsoft.com/office/powerpoint/2010/main" val="181583127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2-08 at 7.53.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584200"/>
            <a:ext cx="6908800" cy="5676900"/>
          </a:xfrm>
          <a:prstGeom prst="rect">
            <a:avLst/>
          </a:prstGeom>
        </p:spPr>
      </p:pic>
    </p:spTree>
    <p:extLst>
      <p:ext uri="{BB962C8B-B14F-4D97-AF65-F5344CB8AC3E}">
        <p14:creationId xmlns:p14="http://schemas.microsoft.com/office/powerpoint/2010/main" val="23201561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7.54.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647700"/>
            <a:ext cx="6591300" cy="5562600"/>
          </a:xfrm>
          <a:prstGeom prst="rect">
            <a:avLst/>
          </a:prstGeom>
        </p:spPr>
      </p:pic>
    </p:spTree>
    <p:extLst>
      <p:ext uri="{BB962C8B-B14F-4D97-AF65-F5344CB8AC3E}">
        <p14:creationId xmlns:p14="http://schemas.microsoft.com/office/powerpoint/2010/main" val="259204885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8 at 7.54.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749300"/>
            <a:ext cx="5410200" cy="5346700"/>
          </a:xfrm>
          <a:prstGeom prst="rect">
            <a:avLst/>
          </a:prstGeom>
        </p:spPr>
      </p:pic>
    </p:spTree>
    <p:extLst>
      <p:ext uri="{BB962C8B-B14F-4D97-AF65-F5344CB8AC3E}">
        <p14:creationId xmlns:p14="http://schemas.microsoft.com/office/powerpoint/2010/main" val="21318167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FFT in Python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FFT</a:t>
            </a:r>
            <a:endParaRPr lang="en-US" dirty="0"/>
          </a:p>
          <a:p>
            <a:pPr marL="400050" lvl="1" indent="0">
              <a:buNone/>
            </a:pPr>
            <a:r>
              <a:rPr lang="en-US" dirty="0">
                <a:solidFill>
                  <a:srgbClr val="FF0000"/>
                </a:solidFill>
              </a:rPr>
              <a:t>f = np.fft.fft2(</a:t>
            </a:r>
            <a:r>
              <a:rPr lang="en-US" dirty="0" err="1">
                <a:solidFill>
                  <a:srgbClr val="FF0000"/>
                </a:solidFill>
              </a:rPr>
              <a:t>img</a:t>
            </a:r>
            <a:r>
              <a:rPr lang="en-US" dirty="0">
                <a:solidFill>
                  <a:srgbClr val="FF0000"/>
                </a:solidFill>
              </a:rPr>
              <a:t>)</a:t>
            </a:r>
          </a:p>
          <a:p>
            <a:pPr marL="400050" lvl="1" indent="0">
              <a:buNone/>
            </a:pPr>
            <a:r>
              <a:rPr lang="en-US" dirty="0" err="1">
                <a:solidFill>
                  <a:srgbClr val="FF0000"/>
                </a:solidFill>
              </a:rPr>
              <a:t>fshift</a:t>
            </a:r>
            <a:r>
              <a:rPr lang="en-US" dirty="0">
                <a:solidFill>
                  <a:srgbClr val="FF0000"/>
                </a:solidFill>
              </a:rPr>
              <a:t> = </a:t>
            </a:r>
            <a:r>
              <a:rPr lang="en-US" dirty="0" err="1">
                <a:solidFill>
                  <a:srgbClr val="FF0000"/>
                </a:solidFill>
              </a:rPr>
              <a:t>np.fft.fftshift</a:t>
            </a:r>
            <a:r>
              <a:rPr lang="en-US" dirty="0">
                <a:solidFill>
                  <a:srgbClr val="FF0000"/>
                </a:solidFill>
              </a:rPr>
              <a:t>(f)</a:t>
            </a:r>
          </a:p>
          <a:p>
            <a:pPr marL="400050" lvl="1" indent="0">
              <a:buNone/>
            </a:pPr>
            <a:r>
              <a:rPr lang="en-US" dirty="0" err="1">
                <a:solidFill>
                  <a:srgbClr val="FF0000"/>
                </a:solidFill>
              </a:rPr>
              <a:t>magnitude_spectrum</a:t>
            </a:r>
            <a:r>
              <a:rPr lang="en-US" dirty="0">
                <a:solidFill>
                  <a:srgbClr val="FF0000"/>
                </a:solidFill>
              </a:rPr>
              <a:t> </a:t>
            </a:r>
            <a:r>
              <a:rPr lang="en-US" dirty="0" smtClean="0">
                <a:solidFill>
                  <a:srgbClr val="FF0000"/>
                </a:solidFill>
              </a:rPr>
              <a:t>= 30</a:t>
            </a:r>
            <a:r>
              <a:rPr lang="en-US" dirty="0">
                <a:solidFill>
                  <a:srgbClr val="FF0000"/>
                </a:solidFill>
              </a:rPr>
              <a:t>*</a:t>
            </a:r>
            <a:r>
              <a:rPr lang="en-US" dirty="0" err="1">
                <a:solidFill>
                  <a:srgbClr val="FF0000"/>
                </a:solidFill>
              </a:rPr>
              <a:t>np.log</a:t>
            </a:r>
            <a:r>
              <a:rPr lang="en-US" dirty="0">
                <a:solidFill>
                  <a:srgbClr val="FF0000"/>
                </a:solidFill>
              </a:rPr>
              <a:t>(</a:t>
            </a:r>
            <a:r>
              <a:rPr lang="en-US" dirty="0" err="1">
                <a:solidFill>
                  <a:srgbClr val="FF0000"/>
                </a:solidFill>
              </a:rPr>
              <a:t>np.abs</a:t>
            </a:r>
            <a:r>
              <a:rPr lang="en-US" dirty="0">
                <a:solidFill>
                  <a:srgbClr val="FF0000"/>
                </a:solidFill>
              </a:rPr>
              <a:t>(</a:t>
            </a:r>
            <a:r>
              <a:rPr lang="en-US" dirty="0" err="1">
                <a:solidFill>
                  <a:srgbClr val="FF0000"/>
                </a:solidFill>
              </a:rPr>
              <a:t>fshift</a:t>
            </a:r>
            <a:r>
              <a:rPr lang="en-US" dirty="0">
                <a:solidFill>
                  <a:srgbClr val="FF0000"/>
                </a:solidFill>
              </a:rPr>
              <a:t>)</a:t>
            </a:r>
            <a:r>
              <a:rPr lang="en-US" dirty="0" smtClean="0">
                <a:solidFill>
                  <a:srgbClr val="FF0000"/>
                </a:solidFill>
              </a:rPr>
              <a:t>)</a:t>
            </a:r>
          </a:p>
          <a:p>
            <a:pPr marL="400050" lvl="1" indent="0">
              <a:buNone/>
            </a:pPr>
            <a:r>
              <a:rPr lang="en-US" dirty="0" smtClean="0">
                <a:solidFill>
                  <a:srgbClr val="FF0000"/>
                </a:solidFill>
              </a:rPr>
              <a:t>phase </a:t>
            </a:r>
            <a:r>
              <a:rPr lang="en-US" dirty="0">
                <a:solidFill>
                  <a:srgbClr val="FF0000"/>
                </a:solidFill>
              </a:rPr>
              <a:t>= </a:t>
            </a:r>
            <a:r>
              <a:rPr lang="en-US" dirty="0" err="1">
                <a:solidFill>
                  <a:srgbClr val="FF0000"/>
                </a:solidFill>
              </a:rPr>
              <a:t>np.angle</a:t>
            </a:r>
            <a:r>
              <a:rPr lang="en-US" dirty="0">
                <a:solidFill>
                  <a:srgbClr val="FF0000"/>
                </a:solidFill>
              </a:rPr>
              <a:t>(</a:t>
            </a:r>
            <a:r>
              <a:rPr lang="en-US" dirty="0" err="1">
                <a:solidFill>
                  <a:srgbClr val="FF0000"/>
                </a:solidFill>
              </a:rPr>
              <a:t>fshift</a:t>
            </a:r>
            <a:r>
              <a:rPr lang="en-US" dirty="0" smtClean="0">
                <a:solidFill>
                  <a:srgbClr val="FF0000"/>
                </a:solidFill>
              </a:rPr>
              <a:t>)</a:t>
            </a:r>
            <a:endParaRPr lang="en-US" dirty="0">
              <a:solidFill>
                <a:srgbClr val="FF0000"/>
              </a:solidFill>
            </a:endParaRPr>
          </a:p>
          <a:p>
            <a:pPr marL="0" indent="0">
              <a:buNone/>
            </a:pPr>
            <a:r>
              <a:rPr lang="en-US" dirty="0" smtClean="0"/>
              <a:t>Inverse FFT</a:t>
            </a:r>
          </a:p>
          <a:p>
            <a:pPr marL="400050" lvl="1" indent="0">
              <a:buNone/>
            </a:pPr>
            <a:r>
              <a:rPr lang="en-US" dirty="0">
                <a:solidFill>
                  <a:srgbClr val="FF0000"/>
                </a:solidFill>
              </a:rPr>
              <a:t>rows, cols = </a:t>
            </a:r>
            <a:r>
              <a:rPr lang="en-US" dirty="0" err="1">
                <a:solidFill>
                  <a:srgbClr val="FF0000"/>
                </a:solidFill>
              </a:rPr>
              <a:t>img.shape</a:t>
            </a:r>
            <a:endParaRPr lang="en-US" dirty="0">
              <a:solidFill>
                <a:srgbClr val="FF0000"/>
              </a:solidFill>
            </a:endParaRPr>
          </a:p>
          <a:p>
            <a:pPr marL="400050" lvl="1" indent="0">
              <a:buNone/>
            </a:pPr>
            <a:r>
              <a:rPr lang="en-US" dirty="0">
                <a:solidFill>
                  <a:srgbClr val="FF0000"/>
                </a:solidFill>
              </a:rPr>
              <a:t>crow, </a:t>
            </a:r>
            <a:r>
              <a:rPr lang="en-US" dirty="0" err="1">
                <a:solidFill>
                  <a:srgbClr val="FF0000"/>
                </a:solidFill>
              </a:rPr>
              <a:t>ccol</a:t>
            </a:r>
            <a:r>
              <a:rPr lang="en-US" dirty="0">
                <a:solidFill>
                  <a:srgbClr val="FF0000"/>
                </a:solidFill>
              </a:rPr>
              <a:t> = rows/2 , cols/2 # </a:t>
            </a:r>
            <a:r>
              <a:rPr lang="en-US" dirty="0" smtClean="0">
                <a:solidFill>
                  <a:srgbClr val="FF0000"/>
                </a:solidFill>
              </a:rPr>
              <a:t>center of the image</a:t>
            </a:r>
            <a:endParaRPr lang="en-US" dirty="0" smtClean="0"/>
          </a:p>
          <a:p>
            <a:pPr marL="457200" lvl="1" indent="0">
              <a:buNone/>
            </a:pPr>
            <a:r>
              <a:rPr lang="en-US" dirty="0" err="1">
                <a:solidFill>
                  <a:srgbClr val="FF0000"/>
                </a:solidFill>
              </a:rPr>
              <a:t>fshift</a:t>
            </a:r>
            <a:r>
              <a:rPr lang="en-US" dirty="0">
                <a:solidFill>
                  <a:srgbClr val="FF0000"/>
                </a:solidFill>
              </a:rPr>
              <a:t>[crow-5:crow+5, ccol-5:ccol+5] = 0</a:t>
            </a:r>
          </a:p>
          <a:p>
            <a:pPr marL="457200" lvl="1" indent="0">
              <a:buNone/>
            </a:pPr>
            <a:r>
              <a:rPr lang="en-US" dirty="0" err="1" smtClean="0">
                <a:solidFill>
                  <a:srgbClr val="FF0000"/>
                </a:solidFill>
              </a:rPr>
              <a:t>f_ishift</a:t>
            </a:r>
            <a:r>
              <a:rPr lang="en-US" dirty="0" smtClean="0">
                <a:solidFill>
                  <a:srgbClr val="FF0000"/>
                </a:solidFill>
              </a:rPr>
              <a:t> </a:t>
            </a:r>
            <a:r>
              <a:rPr lang="en-US" dirty="0">
                <a:solidFill>
                  <a:srgbClr val="FF0000"/>
                </a:solidFill>
              </a:rPr>
              <a:t>= </a:t>
            </a:r>
            <a:r>
              <a:rPr lang="en-US" dirty="0" err="1">
                <a:solidFill>
                  <a:srgbClr val="FF0000"/>
                </a:solidFill>
              </a:rPr>
              <a:t>np.fft.ifftshift</a:t>
            </a:r>
            <a:r>
              <a:rPr lang="en-US" dirty="0">
                <a:solidFill>
                  <a:srgbClr val="FF0000"/>
                </a:solidFill>
              </a:rPr>
              <a:t>(</a:t>
            </a:r>
            <a:r>
              <a:rPr lang="en-US" dirty="0" err="1">
                <a:solidFill>
                  <a:srgbClr val="FF0000"/>
                </a:solidFill>
              </a:rPr>
              <a:t>fshift</a:t>
            </a:r>
            <a:r>
              <a:rPr lang="en-US" dirty="0" smtClean="0">
                <a:solidFill>
                  <a:srgbClr val="FF0000"/>
                </a:solidFill>
              </a:rPr>
              <a:t>)</a:t>
            </a:r>
          </a:p>
          <a:p>
            <a:pPr marL="457200" lvl="1" indent="0">
              <a:buNone/>
            </a:pPr>
            <a:r>
              <a:rPr lang="en-US" dirty="0" err="1">
                <a:solidFill>
                  <a:srgbClr val="FF0000"/>
                </a:solidFill>
              </a:rPr>
              <a:t>img_back</a:t>
            </a:r>
            <a:r>
              <a:rPr lang="en-US" dirty="0">
                <a:solidFill>
                  <a:srgbClr val="FF0000"/>
                </a:solidFill>
              </a:rPr>
              <a:t> = np.fft.ifft2(</a:t>
            </a:r>
            <a:r>
              <a:rPr lang="en-US" dirty="0" err="1">
                <a:solidFill>
                  <a:srgbClr val="FF0000"/>
                </a:solidFill>
              </a:rPr>
              <a:t>f_ishift</a:t>
            </a:r>
            <a:r>
              <a:rPr lang="en-US" dirty="0">
                <a:solidFill>
                  <a:srgbClr val="FF0000"/>
                </a:solidFill>
              </a:rPr>
              <a:t>)</a:t>
            </a:r>
          </a:p>
          <a:p>
            <a:pPr marL="457200" lvl="1" indent="0">
              <a:buNone/>
            </a:pPr>
            <a:endParaRPr lang="en-US" dirty="0" smtClean="0">
              <a:solidFill>
                <a:srgbClr val="FF0000"/>
              </a:solidFill>
            </a:endParaRPr>
          </a:p>
          <a:p>
            <a:pPr marL="457200" lvl="1" indent="0">
              <a:buNone/>
            </a:pPr>
            <a:endParaRPr lang="en-US" dirty="0">
              <a:solidFill>
                <a:srgbClr val="FF0000"/>
              </a:solidFill>
            </a:endParaRPr>
          </a:p>
          <a:p>
            <a:endParaRPr lang="en-US" dirty="0"/>
          </a:p>
        </p:txBody>
      </p:sp>
    </p:spTree>
    <p:extLst>
      <p:ext uri="{BB962C8B-B14F-4D97-AF65-F5344CB8AC3E}">
        <p14:creationId xmlns:p14="http://schemas.microsoft.com/office/powerpoint/2010/main" val="3653025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52675"/>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6"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51088"/>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7"/>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4821" name="Text Box 8"/>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pic>
        <p:nvPicPr>
          <p:cNvPr id="34822" name="Picture 9" descr="a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684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 Box 10"/>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4824" name="Rectangle 13"/>
          <p:cNvSpPr>
            <a:spLocks noGrp="1" noChangeArrowheads="1"/>
          </p:cNvSpPr>
          <p:nvPr>
            <p:ph type="title"/>
          </p:nvPr>
        </p:nvSpPr>
        <p:spPr/>
        <p:txBody>
          <a:bodyPr/>
          <a:lstStyle/>
          <a:p>
            <a:r>
              <a:rPr lang="en-US">
                <a:latin typeface="Calibri" charset="0"/>
              </a:rPr>
              <a:t>Frequency Spectra</a:t>
            </a:r>
          </a:p>
        </p:txBody>
      </p:sp>
      <p:pic>
        <p:nvPicPr>
          <p:cNvPr id="34825"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1070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0 </a:t>
            </a:r>
            <a:endParaRPr lang="en-US" dirty="0"/>
          </a:p>
        </p:txBody>
      </p:sp>
      <p:sp>
        <p:nvSpPr>
          <p:cNvPr id="4" name="Content Placeholder 3"/>
          <p:cNvSpPr>
            <a:spLocks noGrp="1"/>
          </p:cNvSpPr>
          <p:nvPr>
            <p:ph idx="1"/>
          </p:nvPr>
        </p:nvSpPr>
        <p:spPr/>
        <p:txBody>
          <a:bodyPr/>
          <a:lstStyle/>
          <a:p>
            <a:r>
              <a:rPr lang="en-US" dirty="0" smtClean="0"/>
              <a:t>What is the FFT of the following images? Using </a:t>
            </a:r>
            <a:r>
              <a:rPr lang="en-US" dirty="0" err="1" smtClean="0"/>
              <a:t>Numpy</a:t>
            </a:r>
            <a:r>
              <a:rPr lang="en-US" dirty="0" smtClean="0"/>
              <a:t> to find out:</a:t>
            </a:r>
            <a:endParaRPr lang="en-US" dirty="0"/>
          </a:p>
        </p:txBody>
      </p:sp>
      <p:pic>
        <p:nvPicPr>
          <p:cNvPr id="5" name="Picture 4" descr="Screen Shot 2017-10-02 at 11.07.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642" y="2710516"/>
            <a:ext cx="5181806" cy="2475984"/>
          </a:xfrm>
          <a:prstGeom prst="rect">
            <a:avLst/>
          </a:prstGeom>
        </p:spPr>
      </p:pic>
      <p:sp>
        <p:nvSpPr>
          <p:cNvPr id="6" name="Rectangle 5"/>
          <p:cNvSpPr/>
          <p:nvPr/>
        </p:nvSpPr>
        <p:spPr>
          <a:xfrm>
            <a:off x="6400800" y="2877495"/>
            <a:ext cx="2454350" cy="2585323"/>
          </a:xfrm>
          <a:prstGeom prst="rect">
            <a:avLst/>
          </a:prstGeom>
        </p:spPr>
        <p:txBody>
          <a:bodyPr wrap="square">
            <a:spAutoFit/>
          </a:bodyPr>
          <a:lstStyle/>
          <a:p>
            <a:endParaRPr lang="en-US" dirty="0">
              <a:solidFill>
                <a:srgbClr val="FF0000"/>
              </a:solidFill>
            </a:endParaRPr>
          </a:p>
          <a:p>
            <a:r>
              <a:rPr lang="en-US" dirty="0">
                <a:solidFill>
                  <a:srgbClr val="FF0000"/>
                </a:solidFill>
              </a:rPr>
              <a:t>Z = </a:t>
            </a:r>
            <a:r>
              <a:rPr lang="en-US" dirty="0" err="1">
                <a:solidFill>
                  <a:srgbClr val="FF0000"/>
                </a:solidFill>
              </a:rPr>
              <a:t>np.random.random</a:t>
            </a:r>
            <a:r>
              <a:rPr lang="en-US" dirty="0" smtClean="0">
                <a:solidFill>
                  <a:srgbClr val="FF0000"/>
                </a:solidFill>
              </a:rPr>
              <a:t>((256,256))</a:t>
            </a:r>
          </a:p>
          <a:p>
            <a:endParaRPr lang="en-US" dirty="0">
              <a:solidFill>
                <a:srgbClr val="FF0000"/>
              </a:solidFill>
            </a:endParaRPr>
          </a:p>
          <a:p>
            <a:r>
              <a:rPr lang="en-US" dirty="0" err="1" smtClean="0">
                <a:solidFill>
                  <a:srgbClr val="FF0000"/>
                </a:solidFill>
              </a:rPr>
              <a:t>plt.imshow</a:t>
            </a:r>
            <a:r>
              <a:rPr lang="en-US" dirty="0">
                <a:solidFill>
                  <a:srgbClr val="FF0000"/>
                </a:solidFill>
              </a:rPr>
              <a:t>(Z, </a:t>
            </a:r>
            <a:r>
              <a:rPr lang="en-US" dirty="0" err="1">
                <a:solidFill>
                  <a:srgbClr val="FF0000"/>
                </a:solidFill>
              </a:rPr>
              <a:t>cmap</a:t>
            </a:r>
            <a:r>
              <a:rPr lang="en-US" dirty="0">
                <a:solidFill>
                  <a:srgbClr val="FF0000"/>
                </a:solidFill>
              </a:rPr>
              <a:t>='gray', interpolation='nearest')</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2684087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normAutofit lnSpcReduction="10000"/>
          </a:bodyPr>
          <a:lstStyle/>
          <a:p>
            <a:r>
              <a:rPr lang="en-US" dirty="0" smtClean="0"/>
              <a:t>Download the </a:t>
            </a:r>
            <a:r>
              <a:rPr lang="en-US" dirty="0" err="1" smtClean="0"/>
              <a:t>FFTAnalysis.py</a:t>
            </a:r>
            <a:r>
              <a:rPr lang="en-US" dirty="0" smtClean="0"/>
              <a:t> from blackboard.</a:t>
            </a:r>
          </a:p>
          <a:p>
            <a:r>
              <a:rPr lang="en-US" dirty="0" smtClean="0"/>
              <a:t>Use the </a:t>
            </a:r>
            <a:r>
              <a:rPr lang="en-US" dirty="0" err="1" smtClean="0"/>
              <a:t>einstein.png</a:t>
            </a:r>
            <a:endParaRPr lang="en-US" dirty="0" smtClean="0"/>
          </a:p>
          <a:p>
            <a:r>
              <a:rPr lang="en-US" dirty="0" smtClean="0"/>
              <a:t>Right now the image removes low frequency  (center) of the images. </a:t>
            </a:r>
            <a:endParaRPr lang="en-US" dirty="0"/>
          </a:p>
          <a:p>
            <a:r>
              <a:rPr lang="en-US" dirty="0" smtClean="0"/>
              <a:t>Can you modify the code that you are removing the high frequency (low pass) the image? You can do this by directly modifying the DFT. </a:t>
            </a:r>
            <a:endParaRPr lang="en-US" dirty="0"/>
          </a:p>
        </p:txBody>
      </p:sp>
    </p:spTree>
    <p:extLst>
      <p:ext uri="{BB962C8B-B14F-4D97-AF65-F5344CB8AC3E}">
        <p14:creationId xmlns:p14="http://schemas.microsoft.com/office/powerpoint/2010/main" val="287217391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Download the </a:t>
            </a:r>
            <a:r>
              <a:rPr lang="en-US" dirty="0" err="1" smtClean="0"/>
              <a:t>Cheetha</a:t>
            </a:r>
            <a:r>
              <a:rPr lang="en-US" dirty="0" smtClean="0"/>
              <a:t> and Zebra images</a:t>
            </a:r>
          </a:p>
          <a:p>
            <a:endParaRPr lang="en-US" dirty="0"/>
          </a:p>
          <a:p>
            <a:r>
              <a:rPr lang="en-US" dirty="0"/>
              <a:t>D</a:t>
            </a:r>
            <a:r>
              <a:rPr lang="en-US" dirty="0" smtClean="0"/>
              <a:t>FT both images in Fourier domain and compute magnitude and phase.  I have already did this in the helper code </a:t>
            </a:r>
            <a:r>
              <a:rPr lang="en-US" dirty="0" err="1" smtClean="0">
                <a:solidFill>
                  <a:srgbClr val="FF0000"/>
                </a:solidFill>
              </a:rPr>
              <a:t>PhaseandMagnitude.py</a:t>
            </a:r>
            <a:endParaRPr lang="en-US" dirty="0" smtClean="0">
              <a:solidFill>
                <a:srgbClr val="FF0000"/>
              </a:solidFill>
            </a:endParaRPr>
          </a:p>
          <a:p>
            <a:pPr marL="0" indent="0">
              <a:buNone/>
            </a:pPr>
            <a:endParaRPr lang="en-US" dirty="0" smtClean="0"/>
          </a:p>
          <a:p>
            <a:r>
              <a:rPr lang="en-US" dirty="0" smtClean="0"/>
              <a:t>You can compute phase and magnitude as this:</a:t>
            </a:r>
          </a:p>
          <a:p>
            <a:r>
              <a:rPr lang="en-US" dirty="0" err="1" smtClean="0"/>
              <a:t>magnitude_zebra</a:t>
            </a:r>
            <a:r>
              <a:rPr lang="en-US" dirty="0" smtClean="0"/>
              <a:t> </a:t>
            </a:r>
            <a:r>
              <a:rPr lang="en-US" dirty="0"/>
              <a:t>= 30*</a:t>
            </a:r>
            <a:r>
              <a:rPr lang="en-US" dirty="0" err="1"/>
              <a:t>np.log</a:t>
            </a:r>
            <a:r>
              <a:rPr lang="en-US" dirty="0"/>
              <a:t>(</a:t>
            </a:r>
            <a:r>
              <a:rPr lang="en-US" dirty="0" err="1"/>
              <a:t>np.abs</a:t>
            </a:r>
            <a:r>
              <a:rPr lang="en-US" dirty="0"/>
              <a:t>(</a:t>
            </a:r>
            <a:r>
              <a:rPr lang="en-US" dirty="0" err="1"/>
              <a:t>fshift</a:t>
            </a:r>
            <a:r>
              <a:rPr lang="en-US" dirty="0"/>
              <a:t>))</a:t>
            </a:r>
          </a:p>
          <a:p>
            <a:r>
              <a:rPr lang="en-US" dirty="0" err="1" smtClean="0"/>
              <a:t>phase_zebra</a:t>
            </a:r>
            <a:r>
              <a:rPr lang="en-US" dirty="0" smtClean="0"/>
              <a:t> </a:t>
            </a:r>
            <a:r>
              <a:rPr lang="en-US" dirty="0"/>
              <a:t>= </a:t>
            </a:r>
            <a:r>
              <a:rPr lang="en-US" dirty="0" err="1"/>
              <a:t>np.angle</a:t>
            </a:r>
            <a:r>
              <a:rPr lang="en-US" dirty="0"/>
              <a:t>(</a:t>
            </a:r>
            <a:r>
              <a:rPr lang="en-US" dirty="0" err="1"/>
              <a:t>fshift</a:t>
            </a:r>
            <a:r>
              <a:rPr lang="en-US" dirty="0"/>
              <a:t>)</a:t>
            </a:r>
          </a:p>
          <a:p>
            <a:endParaRPr lang="en-US" dirty="0" smtClean="0"/>
          </a:p>
          <a:p>
            <a:endParaRPr lang="en-US" dirty="0"/>
          </a:p>
          <a:p>
            <a:r>
              <a:rPr lang="en-US" dirty="0" smtClean="0"/>
              <a:t>Reconstruct the image with </a:t>
            </a:r>
            <a:r>
              <a:rPr lang="en-US" dirty="0" err="1" smtClean="0"/>
              <a:t>Cheetha</a:t>
            </a:r>
            <a:r>
              <a:rPr lang="en-US" dirty="0" smtClean="0"/>
              <a:t> phase and Zebra magnitude and vice versa.  You have to do this yourself! </a:t>
            </a:r>
          </a:p>
          <a:p>
            <a:pPr marL="0" indent="0">
              <a:buNone/>
            </a:pPr>
            <a:endParaRPr lang="en-US" dirty="0"/>
          </a:p>
        </p:txBody>
      </p:sp>
    </p:spTree>
    <p:extLst>
      <p:ext uri="{BB962C8B-B14F-4D97-AF65-F5344CB8AC3E}">
        <p14:creationId xmlns:p14="http://schemas.microsoft.com/office/powerpoint/2010/main" val="186470732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switch magnitude and phase</a:t>
            </a:r>
            <a:endParaRPr lang="en-US" dirty="0"/>
          </a:p>
        </p:txBody>
      </p:sp>
      <p:sp>
        <p:nvSpPr>
          <p:cNvPr id="3" name="Content Placeholder 2"/>
          <p:cNvSpPr>
            <a:spLocks noGrp="1"/>
          </p:cNvSpPr>
          <p:nvPr>
            <p:ph idx="1"/>
          </p:nvPr>
        </p:nvSpPr>
        <p:spPr/>
        <p:txBody>
          <a:bodyPr>
            <a:normAutofit fontScale="70000" lnSpcReduction="20000"/>
          </a:bodyPr>
          <a:lstStyle/>
          <a:p>
            <a:r>
              <a:rPr lang="en-US" dirty="0"/>
              <a:t># mismatch the phase of zebra and </a:t>
            </a:r>
            <a:r>
              <a:rPr lang="en-US" dirty="0" err="1"/>
              <a:t>cheeta</a:t>
            </a:r>
            <a:endParaRPr lang="en-US" dirty="0"/>
          </a:p>
          <a:p>
            <a:r>
              <a:rPr lang="en-US" dirty="0" smtClean="0"/>
              <a:t># from FFT we got </a:t>
            </a:r>
            <a:r>
              <a:rPr lang="en-US" dirty="0" err="1" smtClean="0"/>
              <a:t>fshift</a:t>
            </a:r>
            <a:endParaRPr lang="en-US" dirty="0" smtClean="0"/>
          </a:p>
          <a:p>
            <a:r>
              <a:rPr lang="en-US" dirty="0" err="1"/>
              <a:t>magnitude_cheetah</a:t>
            </a:r>
            <a:r>
              <a:rPr lang="en-US" dirty="0"/>
              <a:t> = </a:t>
            </a:r>
            <a:r>
              <a:rPr lang="en-US" dirty="0" err="1"/>
              <a:t>np.abs</a:t>
            </a:r>
            <a:r>
              <a:rPr lang="en-US" dirty="0"/>
              <a:t>(</a:t>
            </a:r>
            <a:r>
              <a:rPr lang="en-US" dirty="0" err="1"/>
              <a:t>fshift</a:t>
            </a:r>
            <a:r>
              <a:rPr lang="en-US" dirty="0" smtClean="0"/>
              <a:t>)</a:t>
            </a:r>
          </a:p>
          <a:p>
            <a:r>
              <a:rPr lang="en-US" dirty="0" err="1"/>
              <a:t>phase_cheetah</a:t>
            </a:r>
            <a:r>
              <a:rPr lang="en-US" dirty="0"/>
              <a:t> = </a:t>
            </a:r>
            <a:r>
              <a:rPr lang="en-US" dirty="0" err="1"/>
              <a:t>np.angle</a:t>
            </a:r>
            <a:r>
              <a:rPr lang="en-US" dirty="0"/>
              <a:t>(</a:t>
            </a:r>
            <a:r>
              <a:rPr lang="en-US" dirty="0" err="1"/>
              <a:t>fshift</a:t>
            </a:r>
            <a:r>
              <a:rPr lang="en-US" dirty="0" smtClean="0"/>
              <a:t>)</a:t>
            </a:r>
          </a:p>
          <a:p>
            <a:endParaRPr lang="en-US" dirty="0"/>
          </a:p>
          <a:p>
            <a:r>
              <a:rPr lang="en-US" dirty="0" smtClean="0"/>
              <a:t>theta </a:t>
            </a:r>
            <a:r>
              <a:rPr lang="en-US" dirty="0"/>
              <a:t>= </a:t>
            </a:r>
            <a:r>
              <a:rPr lang="en-US" dirty="0" err="1"/>
              <a:t>np.cos</a:t>
            </a:r>
            <a:r>
              <a:rPr lang="en-US" dirty="0"/>
              <a:t>(</a:t>
            </a:r>
            <a:r>
              <a:rPr lang="en-US" dirty="0" err="1"/>
              <a:t>phase_zebra</a:t>
            </a:r>
            <a:r>
              <a:rPr lang="en-US" dirty="0"/>
              <a:t>)</a:t>
            </a:r>
          </a:p>
          <a:p>
            <a:r>
              <a:rPr lang="en-US" dirty="0"/>
              <a:t>re = </a:t>
            </a:r>
            <a:r>
              <a:rPr lang="en-US" dirty="0" err="1"/>
              <a:t>magnitude_cheetah</a:t>
            </a:r>
            <a:r>
              <a:rPr lang="en-US" dirty="0"/>
              <a:t>*theta</a:t>
            </a:r>
          </a:p>
          <a:p>
            <a:r>
              <a:rPr lang="en-US" dirty="0" err="1"/>
              <a:t>im</a:t>
            </a:r>
            <a:r>
              <a:rPr lang="en-US" dirty="0"/>
              <a:t> = </a:t>
            </a:r>
            <a:r>
              <a:rPr lang="en-US" dirty="0" err="1"/>
              <a:t>magnitude_cheetah</a:t>
            </a:r>
            <a:r>
              <a:rPr lang="en-US" dirty="0"/>
              <a:t>*</a:t>
            </a:r>
            <a:r>
              <a:rPr lang="en-US" dirty="0" err="1"/>
              <a:t>np.sin</a:t>
            </a:r>
            <a:r>
              <a:rPr lang="en-US" dirty="0"/>
              <a:t>(</a:t>
            </a:r>
            <a:r>
              <a:rPr lang="en-US" dirty="0" err="1"/>
              <a:t>phase_zebra</a:t>
            </a:r>
            <a:r>
              <a:rPr lang="en-US" dirty="0" smtClean="0"/>
              <a:t>)</a:t>
            </a:r>
          </a:p>
          <a:p>
            <a:endParaRPr lang="en-US" dirty="0" smtClean="0"/>
          </a:p>
          <a:p>
            <a:r>
              <a:rPr lang="en-US" dirty="0" smtClean="0"/>
              <a:t># switching</a:t>
            </a:r>
          </a:p>
          <a:p>
            <a:pPr marL="0" indent="0">
              <a:buNone/>
            </a:pPr>
            <a:endParaRPr lang="en-US" dirty="0"/>
          </a:p>
          <a:p>
            <a:r>
              <a:rPr lang="en-US" dirty="0"/>
              <a:t>F = re+1j*</a:t>
            </a:r>
            <a:r>
              <a:rPr lang="en-US" dirty="0" err="1"/>
              <a:t>im</a:t>
            </a:r>
            <a:endParaRPr lang="en-US" dirty="0"/>
          </a:p>
        </p:txBody>
      </p:sp>
    </p:spTree>
    <p:extLst>
      <p:ext uri="{BB962C8B-B14F-4D97-AF65-F5344CB8AC3E}">
        <p14:creationId xmlns:p14="http://schemas.microsoft.com/office/powerpoint/2010/main" val="21193012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r>
              <a:rPr lang="en-US">
                <a:latin typeface="Calibri" charset="0"/>
              </a:rPr>
              <a:t>The Convolution Theorem</a:t>
            </a:r>
          </a:p>
        </p:txBody>
      </p:sp>
      <p:sp>
        <p:nvSpPr>
          <p:cNvPr id="488451" name="Rectangle 3"/>
          <p:cNvSpPr>
            <a:spLocks noGrp="1" noChangeArrowheads="1"/>
          </p:cNvSpPr>
          <p:nvPr>
            <p:ph type="body" sz="half" idx="2"/>
          </p:nvPr>
        </p:nvSpPr>
        <p:spPr>
          <a:xfrm>
            <a:off x="533400" y="1200608"/>
            <a:ext cx="7924800" cy="5257800"/>
          </a:xfrm>
        </p:spPr>
        <p:txBody>
          <a:bodyPr/>
          <a:lstStyle/>
          <a:p>
            <a:pPr>
              <a:lnSpc>
                <a:spcPct val="90000"/>
              </a:lnSpc>
            </a:pPr>
            <a:r>
              <a:rPr lang="en-US" dirty="0">
                <a:latin typeface="Calibri" charset="0"/>
              </a:rPr>
              <a:t>The Fourier transform of the convolution of two functions is the product of their Fourier transforms</a:t>
            </a:r>
          </a:p>
          <a:p>
            <a:pPr>
              <a:lnSpc>
                <a:spcPct val="90000"/>
              </a:lnSpc>
            </a:pPr>
            <a:endParaRPr lang="en-US" dirty="0">
              <a:latin typeface="Calibri" charset="0"/>
            </a:endParaRPr>
          </a:p>
          <a:p>
            <a:pPr>
              <a:lnSpc>
                <a:spcPct val="90000"/>
              </a:lnSpc>
            </a:pPr>
            <a:endParaRPr lang="en-US" dirty="0">
              <a:latin typeface="Calibri" charset="0"/>
            </a:endParaRPr>
          </a:p>
          <a:p>
            <a:pPr>
              <a:lnSpc>
                <a:spcPct val="90000"/>
              </a:lnSpc>
            </a:pPr>
            <a:endParaRPr lang="en-US" dirty="0">
              <a:latin typeface="Calibri" charset="0"/>
            </a:endParaRPr>
          </a:p>
          <a:p>
            <a:pPr>
              <a:lnSpc>
                <a:spcPct val="90000"/>
              </a:lnSpc>
            </a:pPr>
            <a:r>
              <a:rPr lang="en-US" b="1" dirty="0">
                <a:latin typeface="Calibri" charset="0"/>
              </a:rPr>
              <a:t>Convolution</a:t>
            </a:r>
            <a:r>
              <a:rPr lang="en-US" dirty="0">
                <a:latin typeface="Calibri" charset="0"/>
              </a:rPr>
              <a:t> in spatial domain is equivalent to </a:t>
            </a:r>
            <a:r>
              <a:rPr lang="en-US" b="1" dirty="0">
                <a:latin typeface="Calibri" charset="0"/>
              </a:rPr>
              <a:t>multiplication</a:t>
            </a:r>
            <a:r>
              <a:rPr lang="en-US" dirty="0">
                <a:latin typeface="Calibri" charset="0"/>
              </a:rPr>
              <a:t> in frequency domain!</a:t>
            </a:r>
          </a:p>
          <a:p>
            <a:pPr>
              <a:lnSpc>
                <a:spcPct val="90000"/>
              </a:lnSpc>
            </a:pPr>
            <a:endParaRPr lang="en-US" dirty="0">
              <a:latin typeface="Calibri" charset="0"/>
            </a:endParaRPr>
          </a:p>
        </p:txBody>
      </p:sp>
      <p:graphicFrame>
        <p:nvGraphicFramePr>
          <p:cNvPr id="63491" name="Object 4"/>
          <p:cNvGraphicFramePr>
            <a:graphicFrameLocks noChangeAspect="1"/>
          </p:cNvGraphicFramePr>
          <p:nvPr/>
        </p:nvGraphicFramePr>
        <p:xfrm>
          <a:off x="2397125" y="2051050"/>
          <a:ext cx="4003675" cy="615950"/>
        </p:xfrm>
        <a:graphic>
          <a:graphicData uri="http://schemas.openxmlformats.org/presentationml/2006/ole">
            <mc:AlternateContent xmlns:mc="http://schemas.openxmlformats.org/markup-compatibility/2006">
              <mc:Choice xmlns:v="urn:schemas-microsoft-com:vml" Requires="v">
                <p:oleObj spid="_x0000_s2451" name="Equation" r:id="rId3" imgW="1231366" imgH="203112" progId="Equation.3">
                  <p:embed/>
                </p:oleObj>
              </mc:Choice>
              <mc:Fallback>
                <p:oleObj name="Equation" r:id="rId3" imgW="123136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5" y="2051050"/>
                        <a:ext cx="40036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nvGraphicFramePr>
        <p:xfrm>
          <a:off x="2997200" y="4267200"/>
          <a:ext cx="4470400" cy="720725"/>
        </p:xfrm>
        <a:graphic>
          <a:graphicData uri="http://schemas.openxmlformats.org/presentationml/2006/ole">
            <mc:AlternateContent xmlns:mc="http://schemas.openxmlformats.org/markup-compatibility/2006">
              <mc:Choice xmlns:v="urn:schemas-microsoft-com:vml" Requires="v">
                <p:oleObj spid="_x0000_s2452" name="Equation" r:id="rId5" imgW="1320800" imgH="228600" progId="Equation.3">
                  <p:embed/>
                </p:oleObj>
              </mc:Choice>
              <mc:Fallback>
                <p:oleObj name="Equation" r:id="rId5" imgW="1320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200" y="4267200"/>
                        <a:ext cx="4470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1317625" y="5349875"/>
            <a:ext cx="6635750" cy="523220"/>
          </a:xfrm>
          <a:prstGeom prst="rect">
            <a:avLst/>
          </a:prstGeom>
          <a:noFill/>
        </p:spPr>
        <p:txBody>
          <a:bodyPr wrap="square" rtlCol="0">
            <a:spAutoFit/>
          </a:bodyPr>
          <a:lstStyle/>
          <a:p>
            <a:r>
              <a:rPr lang="en-US" sz="2800" dirty="0" smtClean="0">
                <a:solidFill>
                  <a:srgbClr val="FF0000"/>
                </a:solidFill>
              </a:rPr>
              <a:t>This is extremely handy!</a:t>
            </a:r>
            <a:endParaRPr lang="en-US" sz="2800" dirty="0">
              <a:solidFill>
                <a:srgbClr val="FF0000"/>
              </a:solidFill>
            </a:endParaRPr>
          </a:p>
        </p:txBody>
      </p:sp>
    </p:spTree>
    <p:extLst>
      <p:ext uri="{BB962C8B-B14F-4D97-AF65-F5344CB8AC3E}">
        <p14:creationId xmlns:p14="http://schemas.microsoft.com/office/powerpoint/2010/main" val="1889205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4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averaging</a:t>
            </a:r>
            <a:endParaRPr lang="en-US" dirty="0"/>
          </a:p>
        </p:txBody>
      </p:sp>
      <p:pic>
        <p:nvPicPr>
          <p:cNvPr id="5" name="Picture 4" descr="Screen Shot 2015-02-08 at 7.57.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665327"/>
            <a:ext cx="7543800" cy="4064000"/>
          </a:xfrm>
          <a:prstGeom prst="rect">
            <a:avLst/>
          </a:prstGeom>
        </p:spPr>
      </p:pic>
    </p:spTree>
    <p:extLst>
      <p:ext uri="{BB962C8B-B14F-4D97-AF65-F5344CB8AC3E}">
        <p14:creationId xmlns:p14="http://schemas.microsoft.com/office/powerpoint/2010/main" val="37049320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averaging</a:t>
            </a:r>
            <a:endParaRPr lang="en-US" dirty="0"/>
          </a:p>
        </p:txBody>
      </p:sp>
      <p:pic>
        <p:nvPicPr>
          <p:cNvPr id="3" name="Picture 2" descr="Screen Shot 2015-02-08 at 8.00.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527902"/>
            <a:ext cx="7429500" cy="5016500"/>
          </a:xfrm>
          <a:prstGeom prst="rect">
            <a:avLst/>
          </a:prstGeom>
        </p:spPr>
      </p:pic>
    </p:spTree>
    <p:extLst>
      <p:ext uri="{BB962C8B-B14F-4D97-AF65-F5344CB8AC3E}">
        <p14:creationId xmlns:p14="http://schemas.microsoft.com/office/powerpoint/2010/main" val="369724453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averaging</a:t>
            </a:r>
            <a:endParaRPr lang="en-US" dirty="0"/>
          </a:p>
        </p:txBody>
      </p:sp>
      <p:pic>
        <p:nvPicPr>
          <p:cNvPr id="3" name="Picture 2" descr="Screen Shot 2015-02-08 at 8.00.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527902"/>
            <a:ext cx="7429500" cy="5016500"/>
          </a:xfrm>
          <a:prstGeom prst="rect">
            <a:avLst/>
          </a:prstGeom>
        </p:spPr>
      </p:pic>
    </p:spTree>
    <p:extLst>
      <p:ext uri="{BB962C8B-B14F-4D97-AF65-F5344CB8AC3E}">
        <p14:creationId xmlns:p14="http://schemas.microsoft.com/office/powerpoint/2010/main" val="370238464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lstStyle/>
          <a:p>
            <a:r>
              <a:rPr lang="en-US" dirty="0" smtClean="0"/>
              <a:t>We pixel-wise multiply the DFT (Discrete Fourier Transform) of the input image by the DFT of the filter</a:t>
            </a:r>
          </a:p>
          <a:p>
            <a:r>
              <a:rPr lang="en-US" dirty="0" smtClean="0"/>
              <a:t>Frequencies where the magnitude of the response of the filter are new zero (black in the images) will be removed.</a:t>
            </a:r>
            <a:endParaRPr lang="en-US" dirty="0"/>
          </a:p>
        </p:txBody>
      </p:sp>
    </p:spTree>
    <p:extLst>
      <p:ext uri="{BB962C8B-B14F-4D97-AF65-F5344CB8AC3E}">
        <p14:creationId xmlns:p14="http://schemas.microsoft.com/office/powerpoint/2010/main" val="413959370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08 at 8.02.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46100"/>
            <a:ext cx="7467600" cy="5753100"/>
          </a:xfrm>
          <a:prstGeom prst="rect">
            <a:avLst/>
          </a:prstGeom>
        </p:spPr>
      </p:pic>
    </p:spTree>
    <p:extLst>
      <p:ext uri="{BB962C8B-B14F-4D97-AF65-F5344CB8AC3E}">
        <p14:creationId xmlns:p14="http://schemas.microsoft.com/office/powerpoint/2010/main" val="40028197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5843"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5844"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5845" name="Picture 8"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98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a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81538"/>
            <a:ext cx="2514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0" descr="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76500"/>
            <a:ext cx="2438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Rectangle 13"/>
          <p:cNvSpPr>
            <a:spLocks noGrp="1" noChangeArrowheads="1"/>
          </p:cNvSpPr>
          <p:nvPr>
            <p:ph type="title"/>
          </p:nvPr>
        </p:nvSpPr>
        <p:spPr/>
        <p:txBody>
          <a:bodyPr/>
          <a:lstStyle/>
          <a:p>
            <a:r>
              <a:rPr lang="en-US">
                <a:latin typeface="Calibri" charset="0"/>
              </a:rPr>
              <a:t>Frequency Spectra</a:t>
            </a:r>
          </a:p>
        </p:txBody>
      </p:sp>
      <p:pic>
        <p:nvPicPr>
          <p:cNvPr id="35849"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922555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8.03.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914400"/>
            <a:ext cx="7099300" cy="5029200"/>
          </a:xfrm>
          <a:prstGeom prst="rect">
            <a:avLst/>
          </a:prstGeom>
        </p:spPr>
      </p:pic>
    </p:spTree>
    <p:extLst>
      <p:ext uri="{BB962C8B-B14F-4D97-AF65-F5344CB8AC3E}">
        <p14:creationId xmlns:p14="http://schemas.microsoft.com/office/powerpoint/2010/main" val="92907975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8.04.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1041400"/>
            <a:ext cx="7175500" cy="4762500"/>
          </a:xfrm>
          <a:prstGeom prst="rect">
            <a:avLst/>
          </a:prstGeom>
        </p:spPr>
      </p:pic>
    </p:spTree>
    <p:extLst>
      <p:ext uri="{BB962C8B-B14F-4D97-AF65-F5344CB8AC3E}">
        <p14:creationId xmlns:p14="http://schemas.microsoft.com/office/powerpoint/2010/main" val="32416375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Calibri" charset="0"/>
              </a:rPr>
              <a:t>Filtering in spatial domain</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l="61539" t="12923" r="12308" b="45232"/>
          <a:stretch>
            <a:fillRect/>
          </a:stretch>
        </p:blipFill>
        <p:spPr bwMode="auto">
          <a:xfrm>
            <a:off x="3962400" y="3733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39" name="Group 5"/>
          <p:cNvGrpSpPr>
            <a:grpSpLocks noChangeAspect="1"/>
          </p:cNvGrpSpPr>
          <p:nvPr/>
        </p:nvGrpSpPr>
        <p:grpSpPr bwMode="auto">
          <a:xfrm>
            <a:off x="6858000" y="0"/>
            <a:ext cx="1390650" cy="1371600"/>
            <a:chOff x="144" y="144"/>
            <a:chExt cx="1152" cy="1136"/>
          </a:xfrm>
        </p:grpSpPr>
        <p:sp>
          <p:nvSpPr>
            <p:cNvPr id="6554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6554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0</a:t>
              </a:r>
            </a:p>
          </p:txBody>
        </p:sp>
        <p:sp>
          <p:nvSpPr>
            <p:cNvPr id="6554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6554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-2</a:t>
              </a:r>
            </a:p>
          </p:txBody>
        </p:sp>
        <p:sp>
          <p:nvSpPr>
            <p:cNvPr id="6554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0</a:t>
              </a:r>
            </a:p>
          </p:txBody>
        </p:sp>
        <p:sp>
          <p:nvSpPr>
            <p:cNvPr id="6554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2</a:t>
              </a:r>
            </a:p>
          </p:txBody>
        </p:sp>
        <p:sp>
          <p:nvSpPr>
            <p:cNvPr id="6555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6555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0</a:t>
              </a:r>
            </a:p>
          </p:txBody>
        </p:sp>
        <p:sp>
          <p:nvSpPr>
            <p:cNvPr id="6555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6555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6555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6555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6555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6555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6555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6555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6556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65540" name="Picture 3"/>
          <p:cNvPicPr>
            <a:picLocks noChangeAspect="1" noChangeArrowheads="1"/>
          </p:cNvPicPr>
          <p:nvPr/>
        </p:nvPicPr>
        <p:blipFill>
          <a:blip r:embed="rId3">
            <a:extLst>
              <a:ext uri="{28A0092B-C50C-407E-A947-70E740481C1C}">
                <a14:useLocalDpi xmlns:a14="http://schemas.microsoft.com/office/drawing/2010/main" val="0"/>
              </a:ext>
            </a:extLst>
          </a:blip>
          <a:srcRect l="24074" t="59259" r="44444" b="5185"/>
          <a:stretch>
            <a:fillRect/>
          </a:stretch>
        </p:blipFill>
        <p:spPr bwMode="auto">
          <a:xfrm>
            <a:off x="5473700" y="2743200"/>
            <a:ext cx="36703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3"/>
          <p:cNvPicPr>
            <a:picLocks noChangeAspect="1" noChangeArrowheads="1"/>
          </p:cNvPicPr>
          <p:nvPr/>
        </p:nvPicPr>
        <p:blipFill>
          <a:blip r:embed="rId3">
            <a:extLst>
              <a:ext uri="{28A0092B-C50C-407E-A947-70E740481C1C}">
                <a14:useLocalDpi xmlns:a14="http://schemas.microsoft.com/office/drawing/2010/main" val="0"/>
              </a:ext>
            </a:extLst>
          </a:blip>
          <a:srcRect l="22221" t="14815" r="44444" b="46667"/>
          <a:stretch>
            <a:fillRect/>
          </a:stretch>
        </p:blipFill>
        <p:spPr bwMode="auto">
          <a:xfrm>
            <a:off x="0" y="2667000"/>
            <a:ext cx="335280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3352800" y="3581400"/>
            <a:ext cx="623888" cy="1446213"/>
          </a:xfrm>
          <a:prstGeom prst="rect">
            <a:avLst/>
          </a:prstGeom>
          <a:noFill/>
        </p:spPr>
        <p:txBody>
          <a:bodyPr wrap="none">
            <a:spAutoFit/>
          </a:bodyPr>
          <a:lstStyle/>
          <a:p>
            <a:pPr>
              <a:defRPr/>
            </a:pPr>
            <a:r>
              <a:rPr lang="en-US" sz="8800" dirty="0">
                <a:solidFill>
                  <a:schemeClr val="accent1">
                    <a:lumMod val="75000"/>
                  </a:schemeClr>
                </a:solidFill>
                <a:ea typeface="+mn-ea"/>
                <a:cs typeface="+mn-cs"/>
              </a:rPr>
              <a:t>*</a:t>
            </a:r>
          </a:p>
        </p:txBody>
      </p:sp>
      <p:sp>
        <p:nvSpPr>
          <p:cNvPr id="31" name="TextBox 30"/>
          <p:cNvSpPr txBox="1"/>
          <p:nvPr/>
        </p:nvSpPr>
        <p:spPr>
          <a:xfrm>
            <a:off x="4800600" y="3632200"/>
            <a:ext cx="633413" cy="1016000"/>
          </a:xfrm>
          <a:prstGeom prst="rect">
            <a:avLst/>
          </a:prstGeom>
          <a:noFill/>
        </p:spPr>
        <p:txBody>
          <a:bodyPr wrap="none">
            <a:spAutoFit/>
          </a:bodyPr>
          <a:lstStyle/>
          <a:p>
            <a:pPr>
              <a:defRPr/>
            </a:pPr>
            <a:r>
              <a:rPr lang="en-US" sz="6000" dirty="0">
                <a:solidFill>
                  <a:schemeClr val="accent1">
                    <a:lumMod val="75000"/>
                  </a:schemeClr>
                </a:solidFill>
                <a:ea typeface="+mn-ea"/>
                <a:cs typeface="+mn-cs"/>
              </a:rPr>
              <a:t>=</a:t>
            </a:r>
          </a:p>
        </p:txBody>
      </p:sp>
    </p:spTree>
    <p:extLst>
      <p:ext uri="{BB962C8B-B14F-4D97-AF65-F5344CB8AC3E}">
        <p14:creationId xmlns:p14="http://schemas.microsoft.com/office/powerpoint/2010/main" val="21665531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atin typeface="Calibri" charset="0"/>
              </a:rPr>
              <a:t>Filtering in frequency domain</a:t>
            </a: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l="12308" t="45232" r="61539" b="12923"/>
          <a:stretch>
            <a:fillRect/>
          </a:stretch>
        </p:blipFill>
        <p:spPr bwMode="auto">
          <a:xfrm>
            <a:off x="7543800" y="533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2"/>
          <p:cNvPicPr>
            <a:picLocks noChangeAspect="1" noChangeArrowheads="1"/>
          </p:cNvPicPr>
          <p:nvPr/>
        </p:nvPicPr>
        <p:blipFill>
          <a:blip r:embed="rId4">
            <a:extLst>
              <a:ext uri="{28A0092B-C50C-407E-A947-70E740481C1C}">
                <a14:useLocalDpi xmlns:a14="http://schemas.microsoft.com/office/drawing/2010/main" val="0"/>
              </a:ext>
            </a:extLst>
          </a:blip>
          <a:srcRect l="50603" t="52437" r="24097" b="18646"/>
          <a:stretch>
            <a:fillRect/>
          </a:stretch>
        </p:blipFill>
        <p:spPr bwMode="auto">
          <a:xfrm>
            <a:off x="6477000" y="2514600"/>
            <a:ext cx="22860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3"/>
          <p:cNvPicPr>
            <a:picLocks noChangeAspect="1" noChangeArrowheads="1"/>
          </p:cNvPicPr>
          <p:nvPr/>
        </p:nvPicPr>
        <p:blipFill>
          <a:blip r:embed="rId5">
            <a:extLst>
              <a:ext uri="{28A0092B-C50C-407E-A947-70E740481C1C}">
                <a14:useLocalDpi xmlns:a14="http://schemas.microsoft.com/office/drawing/2010/main" val="0"/>
              </a:ext>
            </a:extLst>
          </a:blip>
          <a:srcRect l="24074" t="59259" r="44444" b="5185"/>
          <a:stretch>
            <a:fillRect/>
          </a:stretch>
        </p:blipFill>
        <p:spPr bwMode="auto">
          <a:xfrm>
            <a:off x="0" y="4867275"/>
            <a:ext cx="2819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3"/>
          <p:cNvPicPr>
            <a:picLocks noChangeAspect="1" noChangeArrowheads="1"/>
          </p:cNvPicPr>
          <p:nvPr/>
        </p:nvPicPr>
        <p:blipFill>
          <a:blip r:embed="rId5">
            <a:extLst>
              <a:ext uri="{28A0092B-C50C-407E-A947-70E740481C1C}">
                <a14:useLocalDpi xmlns:a14="http://schemas.microsoft.com/office/drawing/2010/main" val="0"/>
              </a:ext>
            </a:extLst>
          </a:blip>
          <a:srcRect l="59259" t="62222" r="14815" b="8148"/>
          <a:stretch>
            <a:fillRect/>
          </a:stretch>
        </p:blipFill>
        <p:spPr bwMode="auto">
          <a:xfrm>
            <a:off x="4724400" y="4789488"/>
            <a:ext cx="28956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3"/>
          <p:cNvPicPr>
            <a:picLocks noChangeAspect="1" noChangeArrowheads="1"/>
          </p:cNvPicPr>
          <p:nvPr/>
        </p:nvPicPr>
        <p:blipFill>
          <a:blip r:embed="rId5">
            <a:extLst>
              <a:ext uri="{28A0092B-C50C-407E-A947-70E740481C1C}">
                <a14:useLocalDpi xmlns:a14="http://schemas.microsoft.com/office/drawing/2010/main" val="0"/>
              </a:ext>
            </a:extLst>
          </a:blip>
          <a:srcRect l="59259" t="14815" r="9259" b="46667"/>
          <a:stretch>
            <a:fillRect/>
          </a:stretch>
        </p:blipFill>
        <p:spPr bwMode="auto">
          <a:xfrm>
            <a:off x="3505200" y="2372974"/>
            <a:ext cx="24384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3"/>
          <p:cNvPicPr>
            <a:picLocks noChangeAspect="1" noChangeArrowheads="1"/>
          </p:cNvPicPr>
          <p:nvPr/>
        </p:nvPicPr>
        <p:blipFill>
          <a:blip r:embed="rId5">
            <a:extLst>
              <a:ext uri="{28A0092B-C50C-407E-A947-70E740481C1C}">
                <a14:useLocalDpi xmlns:a14="http://schemas.microsoft.com/office/drawing/2010/main" val="0"/>
              </a:ext>
            </a:extLst>
          </a:blip>
          <a:srcRect l="22221" t="14815" r="44444" b="46667"/>
          <a:stretch>
            <a:fillRect/>
          </a:stretch>
        </p:blipFill>
        <p:spPr bwMode="auto">
          <a:xfrm>
            <a:off x="0" y="2286000"/>
            <a:ext cx="28194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ight Arrow 28"/>
          <p:cNvSpPr/>
          <p:nvPr/>
        </p:nvSpPr>
        <p:spPr>
          <a:xfrm rot="5400000">
            <a:off x="7429500" y="17907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ight Arrow 30"/>
          <p:cNvSpPr/>
          <p:nvPr/>
        </p:nvSpPr>
        <p:spPr>
          <a:xfrm>
            <a:off x="2895600" y="3200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Multiply 32"/>
          <p:cNvSpPr/>
          <p:nvPr/>
        </p:nvSpPr>
        <p:spPr>
          <a:xfrm>
            <a:off x="6019800" y="3048000"/>
            <a:ext cx="381000" cy="53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Right Arrow 33"/>
          <p:cNvSpPr/>
          <p:nvPr/>
        </p:nvSpPr>
        <p:spPr>
          <a:xfrm rot="10800000">
            <a:off x="3276600" y="5791200"/>
            <a:ext cx="914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572" name="TextBox 34"/>
          <p:cNvSpPr txBox="1">
            <a:spLocks noChangeArrowheads="1"/>
          </p:cNvSpPr>
          <p:nvPr/>
        </p:nvSpPr>
        <p:spPr bwMode="auto">
          <a:xfrm>
            <a:off x="2895600" y="27432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FFT</a:t>
            </a:r>
          </a:p>
        </p:txBody>
      </p:sp>
      <p:sp>
        <p:nvSpPr>
          <p:cNvPr id="66573" name="TextBox 35"/>
          <p:cNvSpPr txBox="1">
            <a:spLocks noChangeArrowheads="1"/>
          </p:cNvSpPr>
          <p:nvPr/>
        </p:nvSpPr>
        <p:spPr bwMode="auto">
          <a:xfrm>
            <a:off x="7315200" y="17526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FFT</a:t>
            </a:r>
          </a:p>
        </p:txBody>
      </p:sp>
      <p:sp>
        <p:nvSpPr>
          <p:cNvPr id="66574" name="TextBox 37"/>
          <p:cNvSpPr txBox="1">
            <a:spLocks noChangeArrowheads="1"/>
          </p:cNvSpPr>
          <p:nvPr/>
        </p:nvSpPr>
        <p:spPr bwMode="auto">
          <a:xfrm>
            <a:off x="3048000" y="53340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Inverse FFT</a:t>
            </a:r>
          </a:p>
        </p:txBody>
      </p:sp>
      <p:sp>
        <p:nvSpPr>
          <p:cNvPr id="39" name="TextBox 38"/>
          <p:cNvSpPr txBox="1"/>
          <p:nvPr/>
        </p:nvSpPr>
        <p:spPr>
          <a:xfrm rot="5400000">
            <a:off x="5906293" y="3923507"/>
            <a:ext cx="633413" cy="1016000"/>
          </a:xfrm>
          <a:prstGeom prst="rect">
            <a:avLst/>
          </a:prstGeom>
          <a:noFill/>
        </p:spPr>
        <p:txBody>
          <a:bodyPr wrap="none">
            <a:spAutoFit/>
          </a:bodyPr>
          <a:lstStyle/>
          <a:p>
            <a:pPr>
              <a:defRPr/>
            </a:pPr>
            <a:r>
              <a:rPr lang="en-US" sz="6000" dirty="0">
                <a:solidFill>
                  <a:schemeClr val="accent1">
                    <a:lumMod val="75000"/>
                  </a:schemeClr>
                </a:solidFill>
                <a:ea typeface="+mn-ea"/>
                <a:cs typeface="+mn-cs"/>
              </a:rPr>
              <a:t>=</a:t>
            </a:r>
          </a:p>
        </p:txBody>
      </p:sp>
      <p:sp>
        <p:nvSpPr>
          <p:cNvPr id="17" name="TextBox 16"/>
          <p:cNvSpPr txBox="1"/>
          <p:nvPr/>
        </p:nvSpPr>
        <p:spPr>
          <a:xfrm>
            <a:off x="7942263" y="6550025"/>
            <a:ext cx="1201737" cy="307975"/>
          </a:xfrm>
          <a:prstGeom prst="rect">
            <a:avLst/>
          </a:prstGeom>
          <a:noFill/>
        </p:spPr>
        <p:txBody>
          <a:bodyPr wrap="none">
            <a:spAutoFit/>
          </a:bodyPr>
          <a:lstStyle/>
          <a:p>
            <a:pPr>
              <a:defRPr/>
            </a:pPr>
            <a:r>
              <a:rPr lang="en-US" sz="1400" dirty="0">
                <a:solidFill>
                  <a:schemeClr val="bg1">
                    <a:lumMod val="50000"/>
                  </a:schemeClr>
                </a:solidFill>
                <a:ea typeface="+mn-ea"/>
                <a:cs typeface="+mn-cs"/>
              </a:rPr>
              <a:t>Slide: </a:t>
            </a:r>
            <a:r>
              <a:rPr lang="en-US" sz="1400" dirty="0" err="1">
                <a:solidFill>
                  <a:schemeClr val="bg1">
                    <a:lumMod val="50000"/>
                  </a:schemeClr>
                </a:solidFill>
                <a:ea typeface="+mn-ea"/>
                <a:cs typeface="+mn-cs"/>
              </a:rPr>
              <a:t>Hoiem</a:t>
            </a:r>
            <a:endParaRPr lang="en-US" sz="1400" dirty="0">
              <a:solidFill>
                <a:schemeClr val="bg1">
                  <a:lumMod val="50000"/>
                </a:schemeClr>
              </a:solidFill>
              <a:ea typeface="+mn-ea"/>
              <a:cs typeface="+mn-cs"/>
            </a:endParaRPr>
          </a:p>
        </p:txBody>
      </p:sp>
    </p:spTree>
    <p:extLst>
      <p:ext uri="{BB962C8B-B14F-4D97-AF65-F5344CB8AC3E}">
        <p14:creationId xmlns:p14="http://schemas.microsoft.com/office/powerpoint/2010/main" val="410096257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with FFT in Python</a:t>
            </a:r>
            <a:endParaRPr lang="en-US" dirty="0"/>
          </a:p>
        </p:txBody>
      </p:sp>
      <p:sp>
        <p:nvSpPr>
          <p:cNvPr id="4" name="TextBox 3"/>
          <p:cNvSpPr txBox="1"/>
          <p:nvPr/>
        </p:nvSpPr>
        <p:spPr>
          <a:xfrm>
            <a:off x="457200" y="2399197"/>
            <a:ext cx="8283488" cy="2215991"/>
          </a:xfrm>
          <a:prstGeom prst="rect">
            <a:avLst/>
          </a:prstGeom>
          <a:noFill/>
        </p:spPr>
        <p:txBody>
          <a:bodyPr wrap="none" rtlCol="0">
            <a:spAutoFit/>
          </a:bodyPr>
          <a:lstStyle/>
          <a:p>
            <a:r>
              <a:rPr lang="en-US" sz="2400" dirty="0" smtClean="0"/>
              <a:t>Key:  Generate the filter in FT domain the same size as the image</a:t>
            </a:r>
          </a:p>
          <a:p>
            <a:endParaRPr lang="en-US" sz="2400" dirty="0"/>
          </a:p>
          <a:p>
            <a:r>
              <a:rPr lang="en-US" sz="2400" dirty="0"/>
              <a:t>Use </a:t>
            </a:r>
            <a:r>
              <a:rPr lang="en-US" sz="2400" dirty="0" smtClean="0"/>
              <a:t> </a:t>
            </a:r>
            <a:r>
              <a:rPr lang="en-US" sz="2400" dirty="0" err="1" smtClean="0"/>
              <a:t>Numpy.pad</a:t>
            </a:r>
            <a:endParaRPr lang="en-US" sz="2400" dirty="0" smtClean="0"/>
          </a:p>
          <a:p>
            <a:endParaRPr lang="en-US" sz="2400" dirty="0">
              <a:hlinkClick r:id="rId2"/>
            </a:endParaRPr>
          </a:p>
          <a:p>
            <a:r>
              <a:rPr lang="en-US" dirty="0" smtClean="0">
                <a:hlinkClick r:id="rId2"/>
              </a:rPr>
              <a:t>https</a:t>
            </a:r>
            <a:r>
              <a:rPr lang="en-US" dirty="0">
                <a:hlinkClick r:id="rId2"/>
              </a:rPr>
              <a:t>://docs.scipy.org/doc/numpy-1.13.0/reference/generated/</a:t>
            </a:r>
            <a:r>
              <a:rPr lang="en-US" dirty="0" smtClean="0">
                <a:hlinkClick r:id="rId2"/>
              </a:rPr>
              <a:t>numpy.pad.html</a:t>
            </a:r>
            <a:endParaRPr lang="en-US" dirty="0" smtClean="0"/>
          </a:p>
          <a:p>
            <a:endParaRPr lang="en-US" sz="2400" dirty="0"/>
          </a:p>
        </p:txBody>
      </p:sp>
      <p:sp>
        <p:nvSpPr>
          <p:cNvPr id="5" name="Rectangle 4"/>
          <p:cNvSpPr/>
          <p:nvPr/>
        </p:nvSpPr>
        <p:spPr>
          <a:xfrm>
            <a:off x="1336165" y="5763094"/>
            <a:ext cx="7807835" cy="646331"/>
          </a:xfrm>
          <a:prstGeom prst="rect">
            <a:avLst/>
          </a:prstGeom>
        </p:spPr>
        <p:txBody>
          <a:bodyPr wrap="square">
            <a:spAutoFit/>
          </a:bodyPr>
          <a:lstStyle/>
          <a:p>
            <a:r>
              <a:rPr lang="en-US" dirty="0" smtClean="0">
                <a:hlinkClick r:id="rId3"/>
              </a:rPr>
              <a:t>Some demo code in MATLAB</a:t>
            </a:r>
            <a:endParaRPr lang="en-US" dirty="0" smtClean="0">
              <a:hlinkClick r:id="rId3"/>
            </a:endParaRPr>
          </a:p>
          <a:p>
            <a:endParaRPr lang="en-US" dirty="0"/>
          </a:p>
        </p:txBody>
      </p:sp>
    </p:spTree>
    <p:extLst>
      <p:ext uri="{BB962C8B-B14F-4D97-AF65-F5344CB8AC3E}">
        <p14:creationId xmlns:p14="http://schemas.microsoft.com/office/powerpoint/2010/main" val="307279269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2"/>
          <p:cNvPicPr>
            <a:picLocks noChangeAspect="1" noChangeArrowheads="1"/>
          </p:cNvPicPr>
          <p:nvPr/>
        </p:nvPicPr>
        <p:blipFill>
          <a:blip r:embed="rId2">
            <a:extLst>
              <a:ext uri="{28A0092B-C50C-407E-A947-70E740481C1C}">
                <a14:useLocalDpi xmlns:a14="http://schemas.microsoft.com/office/drawing/2010/main" val="0"/>
              </a:ext>
            </a:extLst>
          </a:blip>
          <a:srcRect t="10001" b="3999"/>
          <a:stretch>
            <a:fillRect/>
          </a:stretch>
        </p:blipFill>
        <p:spPr bwMode="auto">
          <a:xfrm>
            <a:off x="0" y="2133600"/>
            <a:ext cx="8978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6" name="TextBox 7"/>
          <p:cNvSpPr txBox="1">
            <a:spLocks noChangeArrowheads="1"/>
          </p:cNvSpPr>
          <p:nvPr/>
        </p:nvSpPr>
        <p:spPr bwMode="auto">
          <a:xfrm>
            <a:off x="3657600" y="1524000"/>
            <a:ext cx="1485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Gaussian</a:t>
            </a:r>
          </a:p>
        </p:txBody>
      </p:sp>
      <p:sp>
        <p:nvSpPr>
          <p:cNvPr id="72707" name="Content Placeholder 8"/>
          <p:cNvSpPr>
            <a:spLocks noGrp="1"/>
          </p:cNvSpPr>
          <p:nvPr>
            <p:ph idx="1"/>
          </p:nvPr>
        </p:nvSpPr>
        <p:spPr/>
        <p:txBody>
          <a:bodyPr/>
          <a:lstStyle/>
          <a:p>
            <a:endParaRPr lang="en-US">
              <a:latin typeface="Calibri" charset="0"/>
            </a:endParaRPr>
          </a:p>
        </p:txBody>
      </p:sp>
    </p:spTree>
    <p:extLst>
      <p:ext uri="{BB962C8B-B14F-4D97-AF65-F5344CB8AC3E}">
        <p14:creationId xmlns:p14="http://schemas.microsoft.com/office/powerpoint/2010/main" val="156739172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3"/>
          <p:cNvPicPr>
            <a:picLocks noChangeAspect="1" noChangeArrowheads="1"/>
          </p:cNvPicPr>
          <p:nvPr/>
        </p:nvPicPr>
        <p:blipFill>
          <a:blip r:embed="rId3">
            <a:extLst>
              <a:ext uri="{28A0092B-C50C-407E-A947-70E740481C1C}">
                <a14:useLocalDpi xmlns:a14="http://schemas.microsoft.com/office/drawing/2010/main" val="0"/>
              </a:ext>
            </a:extLst>
          </a:blip>
          <a:srcRect l="4601" t="9814" r="3384" b="5122"/>
          <a:stretch>
            <a:fillRect/>
          </a:stretch>
        </p:blipFill>
        <p:spPr bwMode="auto">
          <a:xfrm>
            <a:off x="228600" y="2133600"/>
            <a:ext cx="868680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TextBox 7"/>
          <p:cNvSpPr txBox="1">
            <a:spLocks noChangeArrowheads="1"/>
          </p:cNvSpPr>
          <p:nvPr/>
        </p:nvSpPr>
        <p:spPr bwMode="auto">
          <a:xfrm>
            <a:off x="3657600" y="1524000"/>
            <a:ext cx="1484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Box Filter</a:t>
            </a:r>
          </a:p>
        </p:txBody>
      </p:sp>
      <p:sp>
        <p:nvSpPr>
          <p:cNvPr id="73731" name="Content Placeholder 8"/>
          <p:cNvSpPr>
            <a:spLocks noGrp="1"/>
          </p:cNvSpPr>
          <p:nvPr>
            <p:ph idx="1"/>
          </p:nvPr>
        </p:nvSpPr>
        <p:spPr/>
        <p:txBody>
          <a:bodyPr/>
          <a:lstStyle/>
          <a:p>
            <a:endParaRPr lang="en-US">
              <a:latin typeface="Calibri" charset="0"/>
            </a:endParaRPr>
          </a:p>
        </p:txBody>
      </p:sp>
    </p:spTree>
    <p:extLst>
      <p:ext uri="{BB962C8B-B14F-4D97-AF65-F5344CB8AC3E}">
        <p14:creationId xmlns:p14="http://schemas.microsoft.com/office/powerpoint/2010/main" val="8194758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8.04.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850900"/>
            <a:ext cx="7556500" cy="5156200"/>
          </a:xfrm>
          <a:prstGeom prst="rect">
            <a:avLst/>
          </a:prstGeom>
        </p:spPr>
      </p:pic>
    </p:spTree>
    <p:extLst>
      <p:ext uri="{BB962C8B-B14F-4D97-AF65-F5344CB8AC3E}">
        <p14:creationId xmlns:p14="http://schemas.microsoft.com/office/powerpoint/2010/main" val="349953583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8.0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889000"/>
            <a:ext cx="6985000" cy="5067300"/>
          </a:xfrm>
          <a:prstGeom prst="rect">
            <a:avLst/>
          </a:prstGeom>
        </p:spPr>
      </p:pic>
    </p:spTree>
    <p:extLst>
      <p:ext uri="{BB962C8B-B14F-4D97-AF65-F5344CB8AC3E}">
        <p14:creationId xmlns:p14="http://schemas.microsoft.com/office/powerpoint/2010/main" val="395891192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9 at 10.24.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863600"/>
            <a:ext cx="7734300" cy="5130800"/>
          </a:xfrm>
          <a:prstGeom prst="rect">
            <a:avLst/>
          </a:prstGeom>
        </p:spPr>
      </p:pic>
    </p:spTree>
    <p:extLst>
      <p:ext uri="{BB962C8B-B14F-4D97-AF65-F5344CB8AC3E}">
        <p14:creationId xmlns:p14="http://schemas.microsoft.com/office/powerpoint/2010/main" val="23530434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6867"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6868"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6869" name="Picture 8" descr="a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25146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9" descr="a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65663"/>
            <a:ext cx="25146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10" descr="a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5146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13"/>
          <p:cNvSpPr>
            <a:spLocks noGrp="1" noChangeArrowheads="1"/>
          </p:cNvSpPr>
          <p:nvPr>
            <p:ph type="title"/>
          </p:nvPr>
        </p:nvSpPr>
        <p:spPr/>
        <p:txBody>
          <a:bodyPr/>
          <a:lstStyle/>
          <a:p>
            <a:r>
              <a:rPr lang="en-US">
                <a:latin typeface="Calibri" charset="0"/>
              </a:rPr>
              <a:t>Frequency Spectra</a:t>
            </a:r>
          </a:p>
        </p:txBody>
      </p:sp>
      <p:pic>
        <p:nvPicPr>
          <p:cNvPr id="36873"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12241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 3: Simple Image DE noising</a:t>
            </a:r>
            <a:endParaRPr lang="en-US" dirty="0"/>
          </a:p>
        </p:txBody>
      </p:sp>
      <p:pic>
        <p:nvPicPr>
          <p:cNvPr id="4" name="Content Placeholder 3" descr="moonlanding.png"/>
          <p:cNvPicPr>
            <a:picLocks noGrp="1" noChangeAspect="1"/>
          </p:cNvPicPr>
          <p:nvPr>
            <p:ph idx="1"/>
          </p:nvPr>
        </p:nvPicPr>
        <p:blipFill>
          <a:blip r:embed="rId2">
            <a:extLst>
              <a:ext uri="{28A0092B-C50C-407E-A947-70E740481C1C}">
                <a14:useLocalDpi xmlns:a14="http://schemas.microsoft.com/office/drawing/2010/main" val="0"/>
              </a:ext>
            </a:extLst>
          </a:blip>
          <a:srcRect t="13452" b="13452"/>
          <a:stretch>
            <a:fillRect/>
          </a:stretch>
        </p:blipFill>
        <p:spPr/>
      </p:pic>
    </p:spTree>
    <p:extLst>
      <p:ext uri="{BB962C8B-B14F-4D97-AF65-F5344CB8AC3E}">
        <p14:creationId xmlns:p14="http://schemas.microsoft.com/office/powerpoint/2010/main" val="103831531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 Simple Image DE nosing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Examine the provided image </a:t>
            </a:r>
            <a:r>
              <a:rPr lang="en-US" dirty="0" err="1" smtClean="0"/>
              <a:t>moonlanding.png</a:t>
            </a:r>
            <a:r>
              <a:rPr lang="en-US" dirty="0" smtClean="0"/>
              <a:t>, which is heavily contaminated with periodic noise. In this exercise, we aim to clean up the noise using the Fast Fourier Transform.</a:t>
            </a:r>
          </a:p>
          <a:p>
            <a:r>
              <a:rPr lang="en-US" dirty="0" smtClean="0"/>
              <a:t>1. load in the image using </a:t>
            </a:r>
            <a:r>
              <a:rPr lang="en-US" dirty="0" err="1" smtClean="0"/>
              <a:t>plt.imread</a:t>
            </a:r>
            <a:r>
              <a:rPr lang="en-US" dirty="0" smtClean="0"/>
              <a:t>() or </a:t>
            </a:r>
            <a:r>
              <a:rPr lang="en-US" dirty="0" err="1" smtClean="0"/>
              <a:t>scipy.misc</a:t>
            </a:r>
            <a:r>
              <a:rPr lang="en-US" dirty="0" smtClean="0"/>
              <a:t>()</a:t>
            </a:r>
          </a:p>
          <a:p>
            <a:r>
              <a:rPr lang="en-US" dirty="0" smtClean="0"/>
              <a:t>2. </a:t>
            </a:r>
            <a:r>
              <a:rPr lang="en-US" dirty="0"/>
              <a:t>U</a:t>
            </a:r>
            <a:r>
              <a:rPr lang="en-US" dirty="0" smtClean="0"/>
              <a:t>se the 2DFFT in </a:t>
            </a:r>
            <a:r>
              <a:rPr lang="en-US" dirty="0" err="1" smtClean="0"/>
              <a:t>numpy.fft</a:t>
            </a:r>
            <a:r>
              <a:rPr lang="en-US" dirty="0" smtClean="0"/>
              <a:t> and plot the spectrum of the image. </a:t>
            </a:r>
          </a:p>
          <a:p>
            <a:r>
              <a:rPr lang="en-US" dirty="0" smtClean="0"/>
              <a:t>3. The spectrum consists f high and low frequency components. The noise is contained in the high frequency part of the spectrum, so set some of those components to zero.  </a:t>
            </a:r>
          </a:p>
          <a:p>
            <a:r>
              <a:rPr lang="en-US" dirty="0" smtClean="0"/>
              <a:t>4. Apply the inverse FT to see the resulting image</a:t>
            </a:r>
          </a:p>
        </p:txBody>
      </p:sp>
    </p:spTree>
    <p:extLst>
      <p:ext uri="{BB962C8B-B14F-4D97-AF65-F5344CB8AC3E}">
        <p14:creationId xmlns:p14="http://schemas.microsoft.com/office/powerpoint/2010/main" val="322888333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demo: FFT of gratings</a:t>
            </a:r>
            <a:endParaRPr lang="en-US" dirty="0"/>
          </a:p>
        </p:txBody>
      </p:sp>
      <p:sp>
        <p:nvSpPr>
          <p:cNvPr id="3" name="Content Placeholder 2"/>
          <p:cNvSpPr>
            <a:spLocks noGrp="1"/>
          </p:cNvSpPr>
          <p:nvPr>
            <p:ph idx="1"/>
          </p:nvPr>
        </p:nvSpPr>
        <p:spPr/>
        <p:txBody>
          <a:bodyPr/>
          <a:lstStyle/>
          <a:p>
            <a:r>
              <a:rPr lang="en-US" dirty="0" smtClean="0"/>
              <a:t>We want to create gratings in Python</a:t>
            </a:r>
          </a:p>
          <a:p>
            <a:r>
              <a:rPr lang="en-US" dirty="0" smtClean="0"/>
              <a:t>Create two sine gratings that has different special frequency and orientation</a:t>
            </a:r>
          </a:p>
          <a:p>
            <a:r>
              <a:rPr lang="en-US" dirty="0" smtClean="0"/>
              <a:t>Compute FFT of the gratings</a:t>
            </a:r>
          </a:p>
          <a:p>
            <a:r>
              <a:rPr lang="en-US" dirty="0" smtClean="0"/>
              <a:t>Sum them up. </a:t>
            </a:r>
          </a:p>
          <a:p>
            <a:endParaRPr lang="en-US" dirty="0" smtClean="0"/>
          </a:p>
          <a:p>
            <a:pPr marL="0" indent="0">
              <a:buNone/>
            </a:pPr>
            <a:endParaRPr lang="en-US" dirty="0"/>
          </a:p>
        </p:txBody>
      </p:sp>
    </p:spTree>
    <p:extLst>
      <p:ext uri="{BB962C8B-B14F-4D97-AF65-F5344CB8AC3E}">
        <p14:creationId xmlns:p14="http://schemas.microsoft.com/office/powerpoint/2010/main" val="3202971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7891"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7892"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7893" name="Picture 8" descr="a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63800"/>
            <a:ext cx="25717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9" descr="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438400"/>
            <a:ext cx="26003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668838"/>
            <a:ext cx="255270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14"/>
          <p:cNvSpPr>
            <a:spLocks noGrp="1" noChangeArrowheads="1"/>
          </p:cNvSpPr>
          <p:nvPr>
            <p:ph type="title"/>
          </p:nvPr>
        </p:nvSpPr>
        <p:spPr/>
        <p:txBody>
          <a:bodyPr/>
          <a:lstStyle/>
          <a:p>
            <a:r>
              <a:rPr lang="en-US">
                <a:latin typeface="Calibri" charset="0"/>
              </a:rPr>
              <a:t>Frequency Spectra</a:t>
            </a:r>
          </a:p>
        </p:txBody>
      </p:sp>
      <p:pic>
        <p:nvPicPr>
          <p:cNvPr id="37897"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0577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sp>
        <p:nvSpPr>
          <p:cNvPr id="38915"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a:t>
            </a:r>
            <a:endParaRPr lang="en-US">
              <a:solidFill>
                <a:srgbClr val="FF3300"/>
              </a:solidFill>
              <a:latin typeface="Comic Sans MS" charset="0"/>
              <a:cs typeface="Times New Roman" charset="0"/>
            </a:endParaRPr>
          </a:p>
        </p:txBody>
      </p:sp>
      <p:sp>
        <p:nvSpPr>
          <p:cNvPr id="38916" name="Text Box 7"/>
          <p:cNvSpPr txBox="1">
            <a:spLocks noChangeArrowheads="1"/>
          </p:cNvSpPr>
          <p:nvPr/>
        </p:nvSpPr>
        <p:spPr bwMode="auto">
          <a:xfrm>
            <a:off x="3086100" y="53609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8917" name="Picture 8" descr="a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46338"/>
            <a:ext cx="2590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a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4668838"/>
            <a:ext cx="2514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46338"/>
            <a:ext cx="2601913"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Rectangle 12"/>
          <p:cNvSpPr>
            <a:spLocks noGrp="1" noChangeArrowheads="1"/>
          </p:cNvSpPr>
          <p:nvPr>
            <p:ph type="body" idx="1"/>
          </p:nvPr>
        </p:nvSpPr>
        <p:spPr/>
        <p:txBody>
          <a:bodyPr/>
          <a:lstStyle/>
          <a:p>
            <a:pPr>
              <a:buFont typeface="Arial" charset="0"/>
              <a:buNone/>
            </a:pPr>
            <a:endParaRPr lang="ru-RU">
              <a:latin typeface="Calibri" charset="0"/>
            </a:endParaRPr>
          </a:p>
        </p:txBody>
      </p:sp>
      <p:sp>
        <p:nvSpPr>
          <p:cNvPr id="38921" name="Rectangle 14"/>
          <p:cNvSpPr>
            <a:spLocks noGrp="1" noChangeArrowheads="1"/>
          </p:cNvSpPr>
          <p:nvPr>
            <p:ph type="title"/>
          </p:nvPr>
        </p:nvSpPr>
        <p:spPr/>
        <p:txBody>
          <a:bodyPr/>
          <a:lstStyle/>
          <a:p>
            <a:r>
              <a:rPr lang="en-US">
                <a:latin typeface="Calibri" charset="0"/>
              </a:rPr>
              <a:t>Frequency Spectra</a:t>
            </a:r>
          </a:p>
        </p:txBody>
      </p:sp>
      <p:pic>
        <p:nvPicPr>
          <p:cNvPr id="38922"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34759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sz="2800">
                <a:solidFill>
                  <a:schemeClr val="accent2"/>
                </a:solidFill>
                <a:latin typeface="Comic Sans MS" charset="0"/>
                <a:cs typeface="Times New Roman" charset="0"/>
              </a:rPr>
              <a:t>= </a:t>
            </a:r>
            <a:endParaRPr lang="en-US">
              <a:solidFill>
                <a:srgbClr val="FF3300"/>
              </a:solidFill>
              <a:latin typeface="Comic Sans MS" charset="0"/>
              <a:cs typeface="Times New Roman" charset="0"/>
            </a:endParaRPr>
          </a:p>
        </p:txBody>
      </p:sp>
      <p:pic>
        <p:nvPicPr>
          <p:cNvPr id="39939" name="Picture 6"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406400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9940" name="Object 8"/>
          <p:cNvGraphicFramePr>
            <a:graphicFrameLocks noChangeAspect="1"/>
          </p:cNvGraphicFramePr>
          <p:nvPr/>
        </p:nvGraphicFramePr>
        <p:xfrm>
          <a:off x="3552825" y="2870200"/>
          <a:ext cx="2352675" cy="989013"/>
        </p:xfrm>
        <a:graphic>
          <a:graphicData uri="http://schemas.openxmlformats.org/presentationml/2006/ole">
            <mc:AlternateContent xmlns:mc="http://schemas.openxmlformats.org/markup-compatibility/2006">
              <mc:Choice xmlns:v="urn:schemas-microsoft-com:vml" Requires="v">
                <p:oleObj spid="_x0000_s3215" name="Equation" r:id="rId4" imgW="1028254" imgH="431613" progId="Equation.3">
                  <p:embed/>
                </p:oleObj>
              </mc:Choice>
              <mc:Fallback>
                <p:oleObj name="Equation" r:id="rId4" imgW="1028254"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2870200"/>
                        <a:ext cx="2352675" cy="989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1" name="Rectangle 10"/>
          <p:cNvSpPr>
            <a:spLocks noGrp="1" noChangeArrowheads="1"/>
          </p:cNvSpPr>
          <p:nvPr>
            <p:ph type="title"/>
          </p:nvPr>
        </p:nvSpPr>
        <p:spPr/>
        <p:txBody>
          <a:bodyPr/>
          <a:lstStyle/>
          <a:p>
            <a:r>
              <a:rPr lang="en-US">
                <a:latin typeface="Calibri" charset="0"/>
              </a:rPr>
              <a:t>Frequency Spectra</a:t>
            </a:r>
          </a:p>
        </p:txBody>
      </p:sp>
      <p:sp>
        <p:nvSpPr>
          <p:cNvPr id="39942" name="Rectangle 11"/>
          <p:cNvSpPr>
            <a:spLocks noGrp="1" noChangeArrowheads="1"/>
          </p:cNvSpPr>
          <p:nvPr>
            <p:ph type="body" idx="1"/>
          </p:nvPr>
        </p:nvSpPr>
        <p:spPr/>
        <p:txBody>
          <a:bodyPr/>
          <a:lstStyle/>
          <a:p>
            <a:endParaRPr lang="ru-RU">
              <a:latin typeface="Calibri" charset="0"/>
            </a:endParaRPr>
          </a:p>
        </p:txBody>
      </p:sp>
      <p:pic>
        <p:nvPicPr>
          <p:cNvPr id="39943"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381000" y="25146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83694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3882</TotalTime>
  <Words>1320</Words>
  <Application>Microsoft Macintosh PowerPoint</Application>
  <PresentationFormat>On-screen Show (4:3)</PresentationFormat>
  <Paragraphs>222</Paragraphs>
  <Slides>62</Slides>
  <Notes>10</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4" baseType="lpstr">
      <vt:lpstr>Office Theme</vt:lpstr>
      <vt:lpstr>Equation</vt:lpstr>
      <vt:lpstr>CSC589 Introduction to Computer Vision Lecture 8</vt:lpstr>
      <vt:lpstr>Today’s lecture</vt:lpstr>
      <vt:lpstr>Frequency Spectra</vt:lpstr>
      <vt:lpstr>Frequency Spectra</vt:lpstr>
      <vt:lpstr>Frequency Spectra</vt:lpstr>
      <vt:lpstr>Frequency Spectra</vt:lpstr>
      <vt:lpstr>Frequency Spectra</vt:lpstr>
      <vt:lpstr>Frequency Spectra</vt:lpstr>
      <vt:lpstr>Frequency Spectra</vt:lpstr>
      <vt:lpstr>Fourier Transform</vt:lpstr>
      <vt:lpstr>Fourier Transform</vt:lpstr>
      <vt:lpstr>Fourier Transform for image processing</vt:lpstr>
      <vt:lpstr>Fourier Transform</vt:lpstr>
      <vt:lpstr>Signals can be composed</vt:lpstr>
      <vt:lpstr>PowerPoint Presentation</vt:lpstr>
      <vt:lpstr>PowerPoint Presentation</vt:lpstr>
      <vt:lpstr>PowerPoint Presentation</vt:lpstr>
      <vt:lpstr>FFT magnitude spectrum of images</vt:lpstr>
      <vt:lpstr>What are the high frequencies?</vt:lpstr>
      <vt:lpstr>What are the high frequencies?</vt:lpstr>
      <vt:lpstr>What are the low frequencies?</vt:lpstr>
      <vt:lpstr>What are the low frequencies?</vt:lpstr>
      <vt:lpstr>PowerPoint Presentation</vt:lpstr>
      <vt:lpstr>Working with DFT (Discrete Fourier Transform)</vt:lpstr>
      <vt:lpstr>Phase and Magnitude</vt:lpstr>
      <vt:lpstr>Phase and Magnitude</vt:lpstr>
      <vt:lpstr>Phase and Magnitude</vt:lpstr>
      <vt:lpstr>Phase shifted images!</vt:lpstr>
      <vt:lpstr>What happens if you reverse Fourier without the phase? </vt:lpstr>
      <vt:lpstr>What happens if you reverse Fourier without the phase?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FFT in Python</vt:lpstr>
      <vt:lpstr>Exercise 0 </vt:lpstr>
      <vt:lpstr>Exercise 1</vt:lpstr>
      <vt:lpstr>Exercise 2</vt:lpstr>
      <vt:lpstr>How to switch magnitude and phase</vt:lpstr>
      <vt:lpstr>The Convolution Theorem</vt:lpstr>
      <vt:lpstr>Back to averaging</vt:lpstr>
      <vt:lpstr>Back to averaging</vt:lpstr>
      <vt:lpstr>Back to averaging</vt:lpstr>
      <vt:lpstr>Filtering</vt:lpstr>
      <vt:lpstr>PowerPoint Presentation</vt:lpstr>
      <vt:lpstr>PowerPoint Presentation</vt:lpstr>
      <vt:lpstr>PowerPoint Presentation</vt:lpstr>
      <vt:lpstr>Filtering in spatial domain</vt:lpstr>
      <vt:lpstr>Filtering in frequency domain</vt:lpstr>
      <vt:lpstr>Filtering with FFT in Python</vt:lpstr>
      <vt:lpstr>PowerPoint Presentation</vt:lpstr>
      <vt:lpstr>PowerPoint Presentation</vt:lpstr>
      <vt:lpstr>PowerPoint Presentation</vt:lpstr>
      <vt:lpstr>PowerPoint Presentation</vt:lpstr>
      <vt:lpstr>PowerPoint Presentation</vt:lpstr>
      <vt:lpstr>Exercise 3: Simple Image DE noising</vt:lpstr>
      <vt:lpstr>Application: Simple Image DE nosing</vt:lpstr>
      <vt:lpstr>Python demo: FFT of gratings</vt:lpstr>
    </vt:vector>
  </TitlesOfParts>
  <Company>American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CSC589 Introduction to Computer Vision Lecture 8</dc:title>
  <dc:creator>Bei Xiao</dc:creator>
  <cp:lastModifiedBy>Bei Xiao</cp:lastModifiedBy>
  <cp:revision>194</cp:revision>
  <dcterms:created xsi:type="dcterms:W3CDTF">2015-02-08T18:08:31Z</dcterms:created>
  <dcterms:modified xsi:type="dcterms:W3CDTF">2017-10-05T15:22:22Z</dcterms:modified>
</cp:coreProperties>
</file>